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524" r:id="rId3"/>
    <p:sldId id="387" r:id="rId4"/>
    <p:sldId id="339" r:id="rId5"/>
    <p:sldId id="525" r:id="rId6"/>
    <p:sldId id="526" r:id="rId7"/>
    <p:sldId id="258" r:id="rId8"/>
    <p:sldId id="527" r:id="rId9"/>
    <p:sldId id="530" r:id="rId10"/>
    <p:sldId id="529" r:id="rId11"/>
    <p:sldId id="531" r:id="rId12"/>
    <p:sldId id="532" r:id="rId13"/>
    <p:sldId id="533" r:id="rId14"/>
    <p:sldId id="417" r:id="rId15"/>
    <p:sldId id="445" r:id="rId16"/>
    <p:sldId id="420" r:id="rId17"/>
    <p:sldId id="534" r:id="rId18"/>
    <p:sldId id="535" r:id="rId19"/>
    <p:sldId id="473" r:id="rId20"/>
    <p:sldId id="474" r:id="rId21"/>
    <p:sldId id="537" r:id="rId22"/>
    <p:sldId id="536" r:id="rId23"/>
    <p:sldId id="538" r:id="rId24"/>
    <p:sldId id="539" r:id="rId25"/>
    <p:sldId id="476" r:id="rId26"/>
    <p:sldId id="541" r:id="rId27"/>
    <p:sldId id="540" r:id="rId28"/>
    <p:sldId id="441" r:id="rId2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304"/>
    <a:srgbClr val="B30002"/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/>
    <p:restoredTop sz="96405"/>
  </p:normalViewPr>
  <p:slideViewPr>
    <p:cSldViewPr snapToGrid="0" snapToObjects="1">
      <p:cViewPr varScale="1">
        <p:scale>
          <a:sx n="149" d="100"/>
          <a:sy n="149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15DB-1FD1-6041-A475-2D38953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D5305-2ABA-A34E-843A-D906DEF1E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136F-4673-7E4C-8BB0-79C35938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8051-66BA-7F4A-A390-15D185AC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62E4-8205-B24C-A1CA-A07A85F4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48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DA0-8FF4-EF44-9FD8-83DC68F7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EC3-BA57-CF4D-AD3E-0BA6C17A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03B3-94FF-0843-A152-E9EBD22F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F020-CA9E-C74A-A1C5-77AE67CC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B04A-BBD0-EA4C-81DF-BC1FB3ED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63712-1A48-A844-8D65-6E335EA0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6E0C-A0E9-124F-947C-794B7D302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7245-31F2-7043-97D0-8196FD4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4340-7479-014E-A57C-4410C761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AB6B-5785-9B4F-B615-04671E8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4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39FC-C4CF-B54C-BD21-4A29C64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8B46-F421-F545-ADF2-7878331B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60C7-54F9-8E44-B2B5-7CC5DBAD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7EF1-9416-0F46-BA6D-4F53F874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5E47-C747-6149-A008-5F52568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3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5F9-2143-D54B-9213-1CC210F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2B0B-C55E-1B46-B34B-9F1BA0F2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0275-6CAE-2A46-9F4C-016AD691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0CE-7E3B-8147-B9B3-116B1C6A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71C9-1D59-5148-AC4B-88DEEE3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21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5AC-F084-854F-B9FE-F9F8DFA4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BD4-37D2-9848-9D48-7B956CF0A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DCED-78DD-7340-A0D1-4F23BACA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19BC-A222-1749-A503-B6B37C6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A224E-CEF3-3945-B0B3-1004AB9B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1BC0-6C04-3D48-93D2-CA819E14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0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A64-02CE-7241-9786-4F5012EC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8599-2C34-2340-B6C6-96A651D4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1152-2012-1E43-85E0-CE82DE3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DB07-E1AB-C145-B587-95F8B60ED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F5745-E6C5-664B-B934-E119FE11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D0683-EF81-304D-BE14-39828290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A7099-D91A-8F4B-8E2E-D51FB8C1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6D073-E448-0145-B38C-0F49711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56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911-E922-3844-A380-705E8C53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B7295-A75B-4142-8840-C674FD14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43E3-87C8-1C47-87A9-13BCE47D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22826-B996-BA4A-AF1D-250A92C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6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05B-AFC6-A243-992E-FCD2857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A300A-CBA2-EF43-90D7-CB028092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203-A9C1-1647-9D11-9DE62AA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A78-C642-294A-A73F-F994BE1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6C1-C4BC-4847-BED4-2701F61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1A6F1-1FB3-3A4E-8D30-97AB014A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59231-63B7-DE44-8B93-F6416FA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4FDD-2D42-F14F-90C2-06078D85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1AAF-68FB-1746-BC5F-74921092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57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F119-680C-D841-B34B-3490973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A0F81-AE05-D546-B8C8-07DF9512C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CC85-CFE3-9245-AD1A-9C93E52A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3AEA-BCE0-BF4E-B430-B91A2B9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B9818-1E5F-3844-BB7B-D48E3BC3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522B-A541-8A41-A3C1-92110A5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AD3C-4906-A343-AC8A-390B87BC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CCFA-CB8C-7045-A25C-E6E4615E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25C4-F73C-834C-A494-F403BCBA6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FAA9-F77B-EE4F-96DA-679042F4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CCD5-FF31-CB47-936E-B99A5C00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8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73.png"/><Relationship Id="rId5" Type="http://schemas.openxmlformats.org/officeDocument/2006/relationships/image" Target="../media/image42.png"/><Relationship Id="rId10" Type="http://schemas.openxmlformats.org/officeDocument/2006/relationships/image" Target="../media/image72.png"/><Relationship Id="rId4" Type="http://schemas.openxmlformats.org/officeDocument/2006/relationships/image" Target="../media/image41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74.png"/><Relationship Id="rId12" Type="http://schemas.openxmlformats.org/officeDocument/2006/relationships/image" Target="../media/image8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60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61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371EAF-5867-374F-AC96-758B0A75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Linear Finite Element Method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7D73C640-F0C3-024F-933C-613F8958CF5E}"/>
              </a:ext>
            </a:extLst>
          </p:cNvPr>
          <p:cNvSpPr txBox="1">
            <a:spLocks/>
          </p:cNvSpPr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Dec 2021</a:t>
            </a:r>
          </a:p>
        </p:txBody>
      </p:sp>
    </p:spTree>
    <p:extLst>
      <p:ext uri="{BB962C8B-B14F-4D97-AF65-F5344CB8AC3E}">
        <p14:creationId xmlns:p14="http://schemas.microsoft.com/office/powerpoint/2010/main" val="18289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SVD Derivative (cont.)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a:rPr lang="el-G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 is singular value decomposition (</a:t>
                </a:r>
                <a14:m>
                  <m:oMath xmlns:m="http://schemas.openxmlformats.org/officeDocument/2006/math">
                    <m:r>
                      <a:rPr lang="el-GR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), we can do: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E6EA58-4902-A546-82F8-D03B3A83C5BD}"/>
                  </a:ext>
                </a:extLst>
              </p:cNvPr>
              <p:cNvSpPr/>
              <p:nvPr/>
            </p:nvSpPr>
            <p:spPr>
              <a:xfrm>
                <a:off x="4445003" y="1841359"/>
                <a:ext cx="3301994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l-G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l-G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0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E6EA58-4902-A546-82F8-D03B3A83C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3" y="1841359"/>
                <a:ext cx="3301994" cy="729559"/>
              </a:xfrm>
              <a:prstGeom prst="rect">
                <a:avLst/>
              </a:prstGeom>
              <a:blipFill>
                <a:blip r:embed="rId3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7E16E390-398B-2647-9E4B-396789572FE4}"/>
              </a:ext>
            </a:extLst>
          </p:cNvPr>
          <p:cNvSpPr txBox="1">
            <a:spLocks/>
          </p:cNvSpPr>
          <p:nvPr/>
        </p:nvSpPr>
        <p:spPr>
          <a:xfrm>
            <a:off x="811657" y="234852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After expansion, we get: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26C99D2C-6690-9243-AA30-02BCB9B5C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3677" y="2724941"/>
                <a:ext cx="8955743" cy="160289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26C99D2C-6690-9243-AA30-02BCB9B5C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77" y="2724941"/>
                <a:ext cx="8955743" cy="16028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C4C68A68-9094-4144-A768-A9355605FB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7412" y="3842740"/>
                <a:ext cx="8955743" cy="160289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C4C68A68-9094-4144-A768-A9355605F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12" y="3842740"/>
                <a:ext cx="8955743" cy="16028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BB106A07-E650-C641-99BB-17782C4C74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7" y="5203776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Eventually, we get:</a:t>
                </a:r>
                <a:r>
                  <a:rPr lang="en-US" sz="2400" b="1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box>
                      <m:boxPr>
                        <m:ctrlP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𝐔</m:t>
                            </m:r>
                          </m:num>
                          <m:den>
                            <m:r>
                              <a:rPr lang="en-US" sz="24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r>
                  <a:rPr lang="en-CN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1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N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CN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CN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CN" sz="2400" dirty="0"/>
                  <a:t>.  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BB106A07-E650-C641-99BB-17782C4C7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7" y="5203776"/>
                <a:ext cx="10839785" cy="1068598"/>
              </a:xfrm>
              <a:prstGeom prst="rect">
                <a:avLst/>
              </a:prstGeom>
              <a:blipFill>
                <a:blip r:embed="rId6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23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Quick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198" y="1201316"/>
                <a:ext cx="10715886" cy="490669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Step 1: By SVD derivatives, we get: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N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endParaRPr lang="en-US" sz="2000" dirty="0"/>
              </a:p>
              <a:p>
                <a:r>
                  <a:rPr lang="en-US" sz="2400" dirty="0">
                    <a:latin typeface="+mj-lt"/>
                  </a:rPr>
                  <a:t>Step 2: we then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𝐔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diag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sSup>
                              <m:sSup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:</a:t>
                </a: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Step 3: Finally, we reach our goal in Hessian matrix:</a:t>
                </a:r>
                <a:br>
                  <a:rPr lang="en-US" sz="2000" dirty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  <a:p>
                <a:pPr lvl="1"/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198" y="1201316"/>
                <a:ext cx="10715886" cy="4906698"/>
              </a:xfrm>
              <a:blipFill>
                <a:blip r:embed="rId2"/>
                <a:stretch>
                  <a:fillRect l="-7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A74A22-9F42-F742-8A9C-EDB9AFAEC2AB}"/>
                  </a:ext>
                </a:extLst>
              </p:cNvPr>
              <p:cNvSpPr/>
              <p:nvPr/>
            </p:nvSpPr>
            <p:spPr>
              <a:xfrm>
                <a:off x="773860" y="3129730"/>
                <a:ext cx="10511339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𝐔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diag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diag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  <m:r>
                                                    <a:rPr lang="en-US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  <m:r>
                                                    <a:rPr lang="en-US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box>
                                        <m:box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f>
                                            <m:f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𝑘𝑙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nary>
                                </m:e>
                              </m:d>
                            </m:e>
                          </m:box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A74A22-9F42-F742-8A9C-EDB9AFAEC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60" y="3129730"/>
                <a:ext cx="10511339" cy="1126975"/>
              </a:xfrm>
              <a:prstGeom prst="rect">
                <a:avLst/>
              </a:prstGeom>
              <a:blipFill>
                <a:blip r:embed="rId3"/>
                <a:stretch>
                  <a:fillRect t="-52222" b="-11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1DA2B6-8B20-794A-97E6-0832D522389E}"/>
              </a:ext>
            </a:extLst>
          </p:cNvPr>
          <p:cNvSpPr/>
          <p:nvPr/>
        </p:nvSpPr>
        <p:spPr>
          <a:xfrm>
            <a:off x="1087768" y="3435365"/>
            <a:ext cx="575233" cy="709242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CD613D-88B3-1744-B3AF-27E55485967A}"/>
              </a:ext>
            </a:extLst>
          </p:cNvPr>
          <p:cNvSpPr/>
          <p:nvPr/>
        </p:nvSpPr>
        <p:spPr>
          <a:xfrm>
            <a:off x="10633892" y="3435365"/>
            <a:ext cx="575233" cy="709242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1CD2137-6B9A-8C49-B6FC-C0BB29DE3882}"/>
              </a:ext>
            </a:extLst>
          </p:cNvPr>
          <p:cNvSpPr/>
          <p:nvPr/>
        </p:nvSpPr>
        <p:spPr>
          <a:xfrm>
            <a:off x="7312221" y="3435365"/>
            <a:ext cx="575233" cy="709242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F11A44-3A4C-8F4F-A5D3-C119B7784432}"/>
                  </a:ext>
                </a:extLst>
              </p:cNvPr>
              <p:cNvSpPr/>
              <p:nvPr/>
            </p:nvSpPr>
            <p:spPr>
              <a:xfrm>
                <a:off x="1888256" y="5176711"/>
                <a:ext cx="8093944" cy="11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sz="20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nary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𝐔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diag</m:t>
                                      </m:r>
                                      <m:d>
                                        <m:d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𝐕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box>
                                    <m:box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box>
                                        <m:box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box>
                                    </m:e>
                                  </m:box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F11A44-3A4C-8F4F-A5D3-C119B7784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256" y="5176711"/>
                <a:ext cx="8093944" cy="1112420"/>
              </a:xfrm>
              <a:prstGeom prst="rect">
                <a:avLst/>
              </a:prstGeom>
              <a:blipFill>
                <a:blip r:embed="rId4"/>
                <a:stretch>
                  <a:fillRect t="-71910" b="-1280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35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6" grpId="0"/>
      <p:bldP spid="8" grpId="0" animBg="1"/>
      <p:bldP spid="10" grpId="0" animBg="1"/>
      <p:bldP spid="11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E6F2C3-8365-8942-A05D-9B1229C97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7" t="10563" r="32720" b="16884"/>
          <a:stretch/>
        </p:blipFill>
        <p:spPr>
          <a:xfrm>
            <a:off x="6397761" y="1074494"/>
            <a:ext cx="4235615" cy="546068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28027-13BF-E148-9CB7-49CB1D3C1B36}"/>
              </a:ext>
            </a:extLst>
          </p:cNvPr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Xu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2015. </a:t>
            </a:r>
            <a:r>
              <a:rPr lang="en-US" i="1" dirty="0">
                <a:latin typeface="+mj-lt"/>
              </a:rPr>
              <a:t>Nonlinear Material Design Using Principal Stretches</a:t>
            </a:r>
            <a:r>
              <a:rPr lang="en-US" dirty="0">
                <a:latin typeface="+mj-lt"/>
              </a:rPr>
              <a:t>. TOG (SIGGRAPH).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C8081-979D-0E47-9A03-1EB459AAE427}"/>
              </a:ext>
            </a:extLst>
          </p:cNvPr>
          <p:cNvSpPr/>
          <p:nvPr/>
        </p:nvSpPr>
        <p:spPr>
          <a:xfrm>
            <a:off x="678252" y="3804836"/>
            <a:ext cx="558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Definitely read this paper if you decide to implement it.</a:t>
            </a:r>
          </a:p>
        </p:txBody>
      </p:sp>
    </p:spTree>
    <p:extLst>
      <p:ext uri="{BB962C8B-B14F-4D97-AF65-F5344CB8AC3E}">
        <p14:creationId xmlns:p14="http://schemas.microsoft.com/office/powerpoint/2010/main" val="16060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Implicit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57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Implicit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6F2AF20-F797-EB40-90F1-56201887C36C}"/>
              </a:ext>
            </a:extLst>
          </p:cNvPr>
          <p:cNvSpPr txBox="1">
            <a:spLocks/>
          </p:cNvSpPr>
          <p:nvPr/>
        </p:nvSpPr>
        <p:spPr>
          <a:xfrm>
            <a:off x="650868" y="728382"/>
            <a:ext cx="11217330" cy="179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Recall that we need implicit integration to avoid numerical instability (Class 5, page 13):</a:t>
            </a:r>
            <a:endParaRPr lang="en-CN" sz="22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F5C9B67-005B-B845-B6BB-40A5B2451BDB}"/>
              </a:ext>
            </a:extLst>
          </p:cNvPr>
          <p:cNvSpPr txBox="1">
            <a:spLocks/>
          </p:cNvSpPr>
          <p:nvPr/>
        </p:nvSpPr>
        <p:spPr>
          <a:xfrm>
            <a:off x="1397086" y="2053945"/>
            <a:ext cx="3531824" cy="124459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E1370D-4B0E-6648-9AC2-D5B42120B647}"/>
                  </a:ext>
                </a:extLst>
              </p:cNvPr>
              <p:cNvSpPr txBox="1"/>
              <p:nvPr/>
            </p:nvSpPr>
            <p:spPr>
              <a:xfrm>
                <a:off x="1794473" y="2778945"/>
                <a:ext cx="2982131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E1370D-4B0E-6648-9AC2-D5B42120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473" y="2778945"/>
                <a:ext cx="2982131" cy="385105"/>
              </a:xfrm>
              <a:prstGeom prst="rect">
                <a:avLst/>
              </a:prstGeom>
              <a:blipFill>
                <a:blip r:embed="rId2"/>
                <a:stretch>
                  <a:fillRect l="-2966" t="-6250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1AA839C1-20FA-6746-A00C-BC4BFB65276A}"/>
              </a:ext>
            </a:extLst>
          </p:cNvPr>
          <p:cNvSpPr/>
          <p:nvPr/>
        </p:nvSpPr>
        <p:spPr>
          <a:xfrm>
            <a:off x="1561385" y="2361829"/>
            <a:ext cx="158495" cy="71535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8D9A3D-D3D7-A04F-8E47-29B8D3DAB9D6}"/>
                  </a:ext>
                </a:extLst>
              </p:cNvPr>
              <p:cNvSpPr txBox="1"/>
              <p:nvPr/>
            </p:nvSpPr>
            <p:spPr>
              <a:xfrm>
                <a:off x="1780446" y="2201036"/>
                <a:ext cx="3295894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8D9A3D-D3D7-A04F-8E47-29B8D3DAB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46" y="2201036"/>
                <a:ext cx="3295894" cy="385105"/>
              </a:xfrm>
              <a:prstGeom prst="rect">
                <a:avLst/>
              </a:prstGeom>
              <a:blipFill>
                <a:blip r:embed="rId3"/>
                <a:stretch>
                  <a:fillRect l="-2692" t="-9677"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E6B8E50-B614-FB4E-B9A2-48B817C19F59}"/>
              </a:ext>
            </a:extLst>
          </p:cNvPr>
          <p:cNvSpPr/>
          <p:nvPr/>
        </p:nvSpPr>
        <p:spPr>
          <a:xfrm>
            <a:off x="5334828" y="2422258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+mj-lt"/>
              </a:rPr>
              <a:t>or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4A63A7C-7D36-2848-BD82-A38DFADD2DB6}"/>
              </a:ext>
            </a:extLst>
          </p:cNvPr>
          <p:cNvSpPr txBox="1">
            <a:spLocks/>
          </p:cNvSpPr>
          <p:nvPr/>
        </p:nvSpPr>
        <p:spPr>
          <a:xfrm>
            <a:off x="6194554" y="2053945"/>
            <a:ext cx="4987426" cy="124459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542707-FF82-6C4F-B440-DFDE92B2FB35}"/>
                  </a:ext>
                </a:extLst>
              </p:cNvPr>
              <p:cNvSpPr txBox="1"/>
              <p:nvPr/>
            </p:nvSpPr>
            <p:spPr>
              <a:xfrm>
                <a:off x="6627702" y="2201036"/>
                <a:ext cx="4344214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542707-FF82-6C4F-B440-DFDE92B2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702" y="2201036"/>
                <a:ext cx="4344214" cy="385105"/>
              </a:xfrm>
              <a:prstGeom prst="rect">
                <a:avLst/>
              </a:prstGeom>
              <a:blipFill>
                <a:blip r:embed="rId4"/>
                <a:stretch>
                  <a:fillRect l="-1453" t="-9677" r="-1744"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 Brace 29">
            <a:extLst>
              <a:ext uri="{FF2B5EF4-FFF2-40B4-BE49-F238E27FC236}">
                <a16:creationId xmlns:a16="http://schemas.microsoft.com/office/drawing/2014/main" id="{50DDBC20-43F2-EC40-AA6D-69C25EF7C592}"/>
              </a:ext>
            </a:extLst>
          </p:cNvPr>
          <p:cNvSpPr/>
          <p:nvPr/>
        </p:nvSpPr>
        <p:spPr>
          <a:xfrm>
            <a:off x="6358853" y="2361829"/>
            <a:ext cx="158495" cy="71535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DECB8-A32D-6841-A488-311BF3BA8892}"/>
                  </a:ext>
                </a:extLst>
              </p:cNvPr>
              <p:cNvSpPr txBox="1"/>
              <p:nvPr/>
            </p:nvSpPr>
            <p:spPr>
              <a:xfrm>
                <a:off x="6418881" y="2769198"/>
                <a:ext cx="3295894" cy="394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DECB8-A32D-6841-A488-311BF3BA8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81" y="2769198"/>
                <a:ext cx="3295894" cy="394852"/>
              </a:xfrm>
              <a:prstGeom prst="rect">
                <a:avLst/>
              </a:prstGeom>
              <a:blipFill>
                <a:blip r:embed="rId5"/>
                <a:stretch>
                  <a:fillRect t="-3030" b="-303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33C2332-4177-A843-83AA-C7E975B7E407}"/>
              </a:ext>
            </a:extLst>
          </p:cNvPr>
          <p:cNvSpPr/>
          <p:nvPr/>
        </p:nvSpPr>
        <p:spPr>
          <a:xfrm>
            <a:off x="650868" y="3664581"/>
            <a:ext cx="10877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We also said that:</a:t>
            </a:r>
            <a:endParaRPr lang="en-CN" sz="2400" dirty="0">
              <a:latin typeface="+mj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6C2FBA-199D-D04B-BCD4-23618A6F7EE7}"/>
              </a:ext>
            </a:extLst>
          </p:cNvPr>
          <p:cNvSpPr txBox="1">
            <a:spLocks/>
          </p:cNvSpPr>
          <p:nvPr/>
        </p:nvSpPr>
        <p:spPr>
          <a:xfrm>
            <a:off x="1319804" y="5372952"/>
            <a:ext cx="9482119" cy="73137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B67B5B2-E6A7-F647-B245-D89F0EF2A42A}"/>
              </a:ext>
            </a:extLst>
          </p:cNvPr>
          <p:cNvSpPr txBox="1">
            <a:spLocks/>
          </p:cNvSpPr>
          <p:nvPr/>
        </p:nvSpPr>
        <p:spPr>
          <a:xfrm>
            <a:off x="3429498" y="4176083"/>
            <a:ext cx="4831898" cy="53291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4AB124-072C-644D-85D4-76ED4FEFF9C0}"/>
                  </a:ext>
                </a:extLst>
              </p:cNvPr>
              <p:cNvSpPr txBox="1"/>
              <p:nvPr/>
            </p:nvSpPr>
            <p:spPr>
              <a:xfrm>
                <a:off x="3074724" y="4278385"/>
                <a:ext cx="5556097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4AB124-072C-644D-85D4-76ED4FEF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724" y="4278385"/>
                <a:ext cx="5556097" cy="385105"/>
              </a:xfrm>
              <a:prstGeom prst="rect">
                <a:avLst/>
              </a:prstGeom>
              <a:blipFill>
                <a:blip r:embed="rId6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42A186-5524-DE4C-BFB6-ABE194EE6B75}"/>
                  </a:ext>
                </a:extLst>
              </p:cNvPr>
              <p:cNvSpPr txBox="1"/>
              <p:nvPr/>
            </p:nvSpPr>
            <p:spPr>
              <a:xfrm>
                <a:off x="1448397" y="5546088"/>
                <a:ext cx="4413314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 	    </a:t>
                </a:r>
                <a:r>
                  <a:rPr lang="en-CN" sz="2400" dirty="0">
                    <a:latin typeface="+mj-lt"/>
                  </a:rPr>
                  <a:t>for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42A186-5524-DE4C-BFB6-ABE194EE6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97" y="5546088"/>
                <a:ext cx="4413314" cy="385105"/>
              </a:xfrm>
              <a:prstGeom prst="rect">
                <a:avLst/>
              </a:prstGeom>
              <a:blipFill>
                <a:blip r:embed="rId7"/>
                <a:stretch>
                  <a:fillRect l="-1724" t="-15625" b="-43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0D02F4-2C06-8245-97FC-40FA03284E5D}"/>
                  </a:ext>
                </a:extLst>
              </p:cNvPr>
              <p:cNvSpPr txBox="1"/>
              <p:nvPr/>
            </p:nvSpPr>
            <p:spPr>
              <a:xfrm>
                <a:off x="4930463" y="5362678"/>
                <a:ext cx="6041453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0D02F4-2C06-8245-97FC-40FA03284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63" y="5362678"/>
                <a:ext cx="6041453" cy="693844"/>
              </a:xfrm>
              <a:prstGeom prst="rect">
                <a:avLst/>
              </a:prstGeom>
              <a:blipFill>
                <a:blip r:embed="rId8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p-Down Arrow 2">
            <a:extLst>
              <a:ext uri="{FF2B5EF4-FFF2-40B4-BE49-F238E27FC236}">
                <a16:creationId xmlns:a16="http://schemas.microsoft.com/office/drawing/2014/main" id="{8A08A9C4-BF18-7748-86F8-668D0784271D}"/>
              </a:ext>
            </a:extLst>
          </p:cNvPr>
          <p:cNvSpPr/>
          <p:nvPr/>
        </p:nvSpPr>
        <p:spPr>
          <a:xfrm>
            <a:off x="5470677" y="4825434"/>
            <a:ext cx="859726" cy="446258"/>
          </a:xfrm>
          <a:prstGeom prst="upDownArrow">
            <a:avLst>
              <a:gd name="adj1" fmla="val 50000"/>
              <a:gd name="adj2" fmla="val 348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766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ED1F4796-09FD-BF48-8FE0-1A666188F31D}"/>
              </a:ext>
            </a:extLst>
          </p:cNvPr>
          <p:cNvSpPr/>
          <p:nvPr/>
        </p:nvSpPr>
        <p:spPr>
          <a:xfrm>
            <a:off x="7551077" y="3612164"/>
            <a:ext cx="3467367" cy="1971669"/>
          </a:xfrm>
          <a:custGeom>
            <a:avLst/>
            <a:gdLst>
              <a:gd name="connsiteX0" fmla="*/ 0 w 2777924"/>
              <a:gd name="connsiteY0" fmla="*/ 162046 h 1285705"/>
              <a:gd name="connsiteX1" fmla="*/ 1180618 w 2777924"/>
              <a:gd name="connsiteY1" fmla="*/ 1284790 h 1285705"/>
              <a:gd name="connsiteX2" fmla="*/ 2777924 w 2777924"/>
              <a:gd name="connsiteY2" fmla="*/ 0 h 128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924" h="1285705">
                <a:moveTo>
                  <a:pt x="0" y="162046"/>
                </a:moveTo>
                <a:cubicBezTo>
                  <a:pt x="358815" y="736922"/>
                  <a:pt x="717631" y="1311798"/>
                  <a:pt x="1180618" y="1284790"/>
                </a:cubicBezTo>
                <a:cubicBezTo>
                  <a:pt x="1643605" y="1257782"/>
                  <a:pt x="2210764" y="628891"/>
                  <a:pt x="2777924" y="0"/>
                </a:cubicBezTo>
              </a:path>
            </a:pathLst>
          </a:custGeom>
          <a:noFill/>
          <a:ln w="50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Newton-Raphson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/>
              <p:nvPr/>
            </p:nvSpPr>
            <p:spPr>
              <a:xfrm>
                <a:off x="601884" y="1113095"/>
                <a:ext cx="10725374" cy="846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The Newton-Raphson method, commonly known as Newton’s method, solves the optimization problem: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N" sz="2400" dirty="0">
                    <a:latin typeface="+mj-lt"/>
                  </a:rPr>
                  <a:t>.  			</a:t>
                </a:r>
                <a:r>
                  <a:rPr lang="en-CN" sz="20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N" sz="2000" dirty="0">
                    <a:latin typeface="+mj-lt"/>
                  </a:rPr>
                  <a:t> is </a:t>
                </a:r>
                <a:r>
                  <a:rPr lang="en-US" sz="2000" dirty="0">
                    <a:latin typeface="+mj-lt"/>
                  </a:rPr>
                  <a:t>Lipschitz</a:t>
                </a:r>
                <a:r>
                  <a:rPr lang="en-CN" sz="2000" dirty="0">
                    <a:latin typeface="+mj-lt"/>
                  </a:rPr>
                  <a:t> continuous.)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84" y="1113095"/>
                <a:ext cx="10725374" cy="846770"/>
              </a:xfrm>
              <a:prstGeom prst="rect">
                <a:avLst/>
              </a:prstGeom>
              <a:blipFill>
                <a:blip r:embed="rId2"/>
                <a:stretch>
                  <a:fillRect l="-947" t="-5882" b="-161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D44ACC-5302-F042-B7F8-52AD5A61D416}"/>
                  </a:ext>
                </a:extLst>
              </p:cNvPr>
              <p:cNvSpPr/>
              <p:nvPr/>
            </p:nvSpPr>
            <p:spPr>
              <a:xfrm>
                <a:off x="597723" y="2134024"/>
                <a:ext cx="7116568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Given a current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, we approximate our goal by: 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D44ACC-5302-F042-B7F8-52AD5A61D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23" y="2134024"/>
                <a:ext cx="7116568" cy="493277"/>
              </a:xfrm>
              <a:prstGeom prst="rect">
                <a:avLst/>
              </a:prstGeom>
              <a:blipFill>
                <a:blip r:embed="rId3"/>
                <a:stretch>
                  <a:fillRect l="-1426" t="-5128" b="-256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634854-054C-AF4D-99E1-0F156DB77073}"/>
                  </a:ext>
                </a:extLst>
              </p:cNvPr>
              <p:cNvSpPr/>
              <p:nvPr/>
            </p:nvSpPr>
            <p:spPr>
              <a:xfrm>
                <a:off x="739985" y="2574277"/>
                <a:ext cx="5967339" cy="516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634854-054C-AF4D-99E1-0F156DB77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5" y="2574277"/>
                <a:ext cx="5967339" cy="516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A067546B-42FE-6147-80AC-F62998E7E9F7}"/>
              </a:ext>
            </a:extLst>
          </p:cNvPr>
          <p:cNvSpPr txBox="1">
            <a:spLocks/>
          </p:cNvSpPr>
          <p:nvPr/>
        </p:nvSpPr>
        <p:spPr>
          <a:xfrm>
            <a:off x="1139913" y="3354383"/>
            <a:ext cx="4582793" cy="292735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B5AB8A-406A-844E-BCF3-D65AA48DB264}"/>
                  </a:ext>
                </a:extLst>
              </p:cNvPr>
              <p:cNvSpPr/>
              <p:nvPr/>
            </p:nvSpPr>
            <p:spPr>
              <a:xfrm>
                <a:off x="1371293" y="4104175"/>
                <a:ext cx="218356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B5AB8A-406A-844E-BCF3-D65AA48DB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93" y="4104175"/>
                <a:ext cx="2183565" cy="400110"/>
              </a:xfrm>
              <a:prstGeom prst="rect">
                <a:avLst/>
              </a:prstGeom>
              <a:blipFill>
                <a:blip r:embed="rId5"/>
                <a:stretch>
                  <a:fillRect l="-3488" t="-937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F5CF80-30A7-1B40-83C9-657A4C0DFC43}"/>
                  </a:ext>
                </a:extLst>
              </p:cNvPr>
              <p:cNvSpPr/>
              <p:nvPr/>
            </p:nvSpPr>
            <p:spPr>
              <a:xfrm>
                <a:off x="1373857" y="3711779"/>
                <a:ext cx="2181001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F5CF80-30A7-1B40-83C9-657A4C0DF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57" y="3711779"/>
                <a:ext cx="2181001" cy="421462"/>
              </a:xfrm>
              <a:prstGeom prst="rect">
                <a:avLst/>
              </a:prstGeom>
              <a:blipFill>
                <a:blip r:embed="rId6"/>
                <a:stretch>
                  <a:fillRect l="-2907" t="-2941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70BD26-BFD6-BB43-B0B1-8A2C4A6D307F}"/>
                  </a:ext>
                </a:extLst>
              </p:cNvPr>
              <p:cNvSpPr/>
              <p:nvPr/>
            </p:nvSpPr>
            <p:spPr>
              <a:xfrm>
                <a:off x="2040741" y="5377577"/>
                <a:ext cx="47108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is small	then break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70BD26-BFD6-BB43-B0B1-8A2C4A6D3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741" y="5377577"/>
                <a:ext cx="4710895" cy="400110"/>
              </a:xfrm>
              <a:prstGeom prst="rect">
                <a:avLst/>
              </a:prstGeom>
              <a:blipFill>
                <a:blip r:embed="rId7"/>
                <a:stretch>
                  <a:fillRect l="-1344"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02AD61-51C9-DC45-BD12-3F1F8991B5EE}"/>
                  </a:ext>
                </a:extLst>
              </p:cNvPr>
              <p:cNvSpPr/>
              <p:nvPr/>
            </p:nvSpPr>
            <p:spPr>
              <a:xfrm>
                <a:off x="1339532" y="5787239"/>
                <a:ext cx="1670329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02AD61-51C9-DC45-BD12-3F1F8991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32" y="5787239"/>
                <a:ext cx="1670329" cy="421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FAD90F2-EA65-EC42-9BFC-29E1DA97E2B0}"/>
              </a:ext>
            </a:extLst>
          </p:cNvPr>
          <p:cNvSpPr/>
          <p:nvPr/>
        </p:nvSpPr>
        <p:spPr>
          <a:xfrm>
            <a:off x="2340310" y="3333021"/>
            <a:ext cx="2270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Newton’s Method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9A8A21-432E-7443-A4DE-01154E5C44A1}"/>
                  </a:ext>
                </a:extLst>
              </p:cNvPr>
              <p:cNvSpPr/>
              <p:nvPr/>
            </p:nvSpPr>
            <p:spPr>
              <a:xfrm>
                <a:off x="2022311" y="4982817"/>
                <a:ext cx="2318968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9A8A21-432E-7443-A4DE-01154E5C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311" y="4982817"/>
                <a:ext cx="2318968" cy="4210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F4C6B-C533-304E-9736-18F8929276A6}"/>
                  </a:ext>
                </a:extLst>
              </p:cNvPr>
              <p:cNvSpPr/>
              <p:nvPr/>
            </p:nvSpPr>
            <p:spPr>
              <a:xfrm>
                <a:off x="2022311" y="4361847"/>
                <a:ext cx="3689793" cy="613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F4C6B-C533-304E-9736-18F892927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311" y="4361847"/>
                <a:ext cx="3689793" cy="6131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8CFD5B-86A3-7945-ACF2-8134D08AC743}"/>
              </a:ext>
            </a:extLst>
          </p:cNvPr>
          <p:cNvCxnSpPr>
            <a:cxnSpLocks/>
          </p:cNvCxnSpPr>
          <p:nvPr/>
        </p:nvCxnSpPr>
        <p:spPr>
          <a:xfrm>
            <a:off x="6946502" y="6222394"/>
            <a:ext cx="45699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71D980-C871-DA44-81D6-924500ED3E37}"/>
              </a:ext>
            </a:extLst>
          </p:cNvPr>
          <p:cNvCxnSpPr>
            <a:cxnSpLocks/>
          </p:cNvCxnSpPr>
          <p:nvPr/>
        </p:nvCxnSpPr>
        <p:spPr>
          <a:xfrm flipV="1">
            <a:off x="7087327" y="3462572"/>
            <a:ext cx="0" cy="2912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FAE1D6-8884-7F41-B866-69D79F6C8B71}"/>
                  </a:ext>
                </a:extLst>
              </p:cNvPr>
              <p:cNvSpPr/>
              <p:nvPr/>
            </p:nvSpPr>
            <p:spPr>
              <a:xfrm>
                <a:off x="11260904" y="5778379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FAE1D6-8884-7F41-B866-69D79F6C8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904" y="5778379"/>
                <a:ext cx="38638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31A81F-18F7-2049-836E-11169A78540D}"/>
                  </a:ext>
                </a:extLst>
              </p:cNvPr>
              <p:cNvSpPr/>
              <p:nvPr/>
            </p:nvSpPr>
            <p:spPr>
              <a:xfrm>
                <a:off x="6326625" y="3385611"/>
                <a:ext cx="88248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31A81F-18F7-2049-836E-11169A785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625" y="3385611"/>
                <a:ext cx="882486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79C748-38B0-6A4D-BA49-599A4AECF5DA}"/>
                  </a:ext>
                </a:extLst>
              </p:cNvPr>
              <p:cNvSpPr txBox="1"/>
              <p:nvPr/>
            </p:nvSpPr>
            <p:spPr>
              <a:xfrm>
                <a:off x="8833268" y="5787239"/>
                <a:ext cx="1148932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79C748-38B0-6A4D-BA49-599A4AE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268" y="5787239"/>
                <a:ext cx="1148932" cy="307777"/>
              </a:xfrm>
              <a:prstGeom prst="rect">
                <a:avLst/>
              </a:prstGeom>
              <a:blipFill>
                <a:blip r:embed="rId13"/>
                <a:stretch>
                  <a:fillRect l="-4348" r="-3261" b="-384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317D2761-9365-8147-8326-77DB5EA6FAC4}"/>
              </a:ext>
            </a:extLst>
          </p:cNvPr>
          <p:cNvSpPr/>
          <p:nvPr/>
        </p:nvSpPr>
        <p:spPr>
          <a:xfrm>
            <a:off x="8899184" y="549608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8926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7" grpId="0"/>
      <p:bldP spid="4" grpId="0"/>
      <p:bldP spid="15" grpId="0" animBg="1"/>
      <p:bldP spid="16" grpId="0"/>
      <p:bldP spid="19" grpId="0"/>
      <p:bldP spid="20" grpId="0"/>
      <p:bldP spid="21" grpId="0"/>
      <p:bldP spid="24" grpId="0"/>
      <p:bldP spid="3" grpId="0"/>
      <p:bldP spid="26" grpId="0"/>
      <p:bldP spid="25" grpId="0"/>
      <p:bldP spid="28" grpId="0"/>
      <p:bldP spid="30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Newton-Raphson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/>
              <p:nvPr/>
            </p:nvSpPr>
            <p:spPr>
              <a:xfrm>
                <a:off x="763930" y="1289835"/>
                <a:ext cx="10725374" cy="477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Now we can apply Newton’s method to: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CN" sz="24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3C2332-4177-A843-83AA-C7E975B7E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0" y="1289835"/>
                <a:ext cx="10725374" cy="477438"/>
              </a:xfrm>
              <a:prstGeom prst="rect">
                <a:avLst/>
              </a:prstGeom>
              <a:blipFill>
                <a:blip r:embed="rId2"/>
                <a:stretch>
                  <a:fillRect l="-947" t="-5128" b="-256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624AD9A-C37C-CC4B-8F2A-C23C355F2C92}"/>
                  </a:ext>
                </a:extLst>
              </p:cNvPr>
              <p:cNvSpPr/>
              <p:nvPr/>
            </p:nvSpPr>
            <p:spPr>
              <a:xfrm>
                <a:off x="793681" y="1865563"/>
                <a:ext cx="7116568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Given a current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, we approximate our goal by: 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624AD9A-C37C-CC4B-8F2A-C23C355F2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81" y="1865563"/>
                <a:ext cx="7116568" cy="493277"/>
              </a:xfrm>
              <a:prstGeom prst="rect">
                <a:avLst/>
              </a:prstGeom>
              <a:blipFill>
                <a:blip r:embed="rId3"/>
                <a:stretch>
                  <a:fillRect l="-1423" t="-5000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D7CFF5E-A698-2449-A4F6-1C5A2D9A6B0F}"/>
              </a:ext>
            </a:extLst>
          </p:cNvPr>
          <p:cNvSpPr txBox="1">
            <a:spLocks/>
          </p:cNvSpPr>
          <p:nvPr/>
        </p:nvSpPr>
        <p:spPr>
          <a:xfrm>
            <a:off x="3690994" y="3257730"/>
            <a:ext cx="4836558" cy="317137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A42A40-4B64-8E4D-8371-5C79AB4A241C}"/>
                  </a:ext>
                </a:extLst>
              </p:cNvPr>
              <p:cNvSpPr/>
              <p:nvPr/>
            </p:nvSpPr>
            <p:spPr>
              <a:xfrm>
                <a:off x="3922373" y="4028884"/>
                <a:ext cx="218356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A42A40-4B64-8E4D-8371-5C79AB4A2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73" y="4028884"/>
                <a:ext cx="2183565" cy="400110"/>
              </a:xfrm>
              <a:prstGeom prst="rect">
                <a:avLst/>
              </a:prstGeom>
              <a:blipFill>
                <a:blip r:embed="rId4"/>
                <a:stretch>
                  <a:fillRect l="-2890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0A5020-5EBA-D748-B275-3BBC975A2328}"/>
                  </a:ext>
                </a:extLst>
              </p:cNvPr>
              <p:cNvSpPr/>
              <p:nvPr/>
            </p:nvSpPr>
            <p:spPr>
              <a:xfrm>
                <a:off x="3924937" y="3636488"/>
                <a:ext cx="2181001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0A5020-5EBA-D748-B275-3BBC975A2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937" y="3636488"/>
                <a:ext cx="2181001" cy="421462"/>
              </a:xfrm>
              <a:prstGeom prst="rect">
                <a:avLst/>
              </a:prstGeom>
              <a:blipFill>
                <a:blip r:embed="rId5"/>
                <a:stretch>
                  <a:fillRect l="-3488" t="-2941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C9EEEEA-6BA1-5E46-B3E8-7E9B3030F403}"/>
                  </a:ext>
                </a:extLst>
              </p:cNvPr>
              <p:cNvSpPr/>
              <p:nvPr/>
            </p:nvSpPr>
            <p:spPr>
              <a:xfrm>
                <a:off x="4625128" y="5535903"/>
                <a:ext cx="47108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is small	then break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C9EEEEA-6BA1-5E46-B3E8-7E9B3030F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128" y="5535903"/>
                <a:ext cx="4710895" cy="400110"/>
              </a:xfrm>
              <a:prstGeom prst="rect">
                <a:avLst/>
              </a:prstGeom>
              <a:blipFill>
                <a:blip r:embed="rId6"/>
                <a:stretch>
                  <a:fillRect l="-1348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62C0F19-A924-7245-AB20-70ED9194167D}"/>
                  </a:ext>
                </a:extLst>
              </p:cNvPr>
              <p:cNvSpPr/>
              <p:nvPr/>
            </p:nvSpPr>
            <p:spPr>
              <a:xfrm>
                <a:off x="3789963" y="5957375"/>
                <a:ext cx="1670329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62C0F19-A924-7245-AB20-70ED91941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963" y="5957375"/>
                <a:ext cx="1670329" cy="421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B2C4EF4-DA7B-4C42-A4F7-17BFF0B731C4}"/>
              </a:ext>
            </a:extLst>
          </p:cNvPr>
          <p:cNvSpPr/>
          <p:nvPr/>
        </p:nvSpPr>
        <p:spPr>
          <a:xfrm>
            <a:off x="4891390" y="3257730"/>
            <a:ext cx="2270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Newton’s Method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2172E-3422-0348-928B-D4FA93F30E68}"/>
                  </a:ext>
                </a:extLst>
              </p:cNvPr>
              <p:cNvSpPr/>
              <p:nvPr/>
            </p:nvSpPr>
            <p:spPr>
              <a:xfrm>
                <a:off x="4563850" y="4264615"/>
                <a:ext cx="3797322" cy="867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32172E-3422-0348-928B-D4FA93F30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850" y="4264615"/>
                <a:ext cx="3797322" cy="867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79E584B-76E3-4744-8F0E-00842521D86A}"/>
                  </a:ext>
                </a:extLst>
              </p:cNvPr>
              <p:cNvSpPr/>
              <p:nvPr/>
            </p:nvSpPr>
            <p:spPr>
              <a:xfrm>
                <a:off x="2607418" y="2244769"/>
                <a:ext cx="5971378" cy="696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79E584B-76E3-4744-8F0E-00842521D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8" y="2244769"/>
                <a:ext cx="5971378" cy="696216"/>
              </a:xfrm>
              <a:prstGeom prst="rect">
                <a:avLst/>
              </a:prstGeom>
              <a:blipFill>
                <a:blip r:embed="rId9"/>
                <a:stretch>
                  <a:fillRect l="-212" b="-53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9A8A21-432E-7443-A4DE-01154E5C44A1}"/>
                  </a:ext>
                </a:extLst>
              </p:cNvPr>
              <p:cNvSpPr/>
              <p:nvPr/>
            </p:nvSpPr>
            <p:spPr>
              <a:xfrm>
                <a:off x="4594306" y="5134624"/>
                <a:ext cx="2298321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9A8A21-432E-7443-A4DE-01154E5C4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306" y="5134624"/>
                <a:ext cx="2298321" cy="4210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33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/>
      <p:bldP spid="18" grpId="0"/>
      <p:bldP spid="19" grpId="0"/>
      <p:bldP spid="20" grpId="0"/>
      <p:bldP spid="22" grpId="0"/>
      <p:bldP spid="6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74C17470-B63E-6C42-85E9-958010FE7B37}"/>
              </a:ext>
            </a:extLst>
          </p:cNvPr>
          <p:cNvSpPr txBox="1">
            <a:spLocks/>
          </p:cNvSpPr>
          <p:nvPr/>
        </p:nvSpPr>
        <p:spPr>
          <a:xfrm>
            <a:off x="1642607" y="3365523"/>
            <a:ext cx="8869078" cy="31133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Simulation by Newton’s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3C2332-4177-A843-83AA-C7E975B7E407}"/>
              </a:ext>
            </a:extLst>
          </p:cNvPr>
          <p:cNvSpPr/>
          <p:nvPr/>
        </p:nvSpPr>
        <p:spPr>
          <a:xfrm>
            <a:off x="628426" y="1464448"/>
            <a:ext cx="10725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Specifically to simulation, we have: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25C613-D35D-6843-90C7-739125EB6B8A}"/>
                  </a:ext>
                </a:extLst>
              </p:cNvPr>
              <p:cNvSpPr/>
              <p:nvPr/>
            </p:nvSpPr>
            <p:spPr>
              <a:xfrm>
                <a:off x="864742" y="2179097"/>
                <a:ext cx="5555752" cy="730800"/>
              </a:xfrm>
              <a:prstGeom prst="rect">
                <a:avLst/>
              </a:prstGeom>
              <a:ln w="12700">
                <a:solidFill>
                  <a:schemeClr val="dk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0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25C613-D35D-6843-90C7-739125EB6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2" y="2179097"/>
                <a:ext cx="5555752" cy="730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0D82996-FB2A-A74E-8BAC-60059A376979}"/>
                  </a:ext>
                </a:extLst>
              </p:cNvPr>
              <p:cNvSpPr/>
              <p:nvPr/>
            </p:nvSpPr>
            <p:spPr>
              <a:xfrm>
                <a:off x="3096349" y="4136706"/>
                <a:ext cx="7161448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  <m:r>
                            <a:rPr lang="en-US" sz="20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box>
                        <m:box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000" b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0D82996-FB2A-A74E-8BAC-60059A376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349" y="4136706"/>
                <a:ext cx="7161448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434D67-D2AB-7C42-B337-88452F78D587}"/>
                  </a:ext>
                </a:extLst>
              </p:cNvPr>
              <p:cNvSpPr txBox="1"/>
              <p:nvPr/>
            </p:nvSpPr>
            <p:spPr>
              <a:xfrm>
                <a:off x="5150734" y="1382296"/>
                <a:ext cx="4539687" cy="648000"/>
              </a:xfrm>
              <a:prstGeom prst="rect">
                <a:avLst/>
              </a:prstGeom>
              <a:noFill/>
              <a:ln w="12700">
                <a:solidFill>
                  <a:schemeClr val="dk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434D67-D2AB-7C42-B337-88452F78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734" y="1382296"/>
                <a:ext cx="4539687" cy="648000"/>
              </a:xfrm>
              <a:prstGeom prst="rect">
                <a:avLst/>
              </a:prstGeom>
              <a:blipFill>
                <a:blip r:embed="rId4"/>
                <a:stretch>
                  <a:fillRect l="-279" r="-836" b="-1887"/>
                </a:stretch>
              </a:blipFill>
              <a:ln w="12700"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8E9DAA-BE72-C94A-8C38-518D79298BE4}"/>
                  </a:ext>
                </a:extLst>
              </p:cNvPr>
              <p:cNvSpPr/>
              <p:nvPr/>
            </p:nvSpPr>
            <p:spPr>
              <a:xfrm>
                <a:off x="6816037" y="2179097"/>
                <a:ext cx="3504228" cy="738857"/>
              </a:xfrm>
              <a:prstGeom prst="rect">
                <a:avLst/>
              </a:prstGeom>
              <a:ln w="12700">
                <a:solidFill>
                  <a:schemeClr val="dk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8E9DAA-BE72-C94A-8C38-518D79298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37" y="2179097"/>
                <a:ext cx="3504228" cy="738857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  <a:ln w="12700"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CD49EF-4287-F04C-83C6-9E743BF08C21}"/>
                  </a:ext>
                </a:extLst>
              </p:cNvPr>
              <p:cNvSpPr/>
              <p:nvPr/>
            </p:nvSpPr>
            <p:spPr>
              <a:xfrm>
                <a:off x="1792639" y="3817022"/>
                <a:ext cx="71165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CD49EF-4287-F04C-83C6-9E743BF08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39" y="3817022"/>
                <a:ext cx="7116568" cy="400110"/>
              </a:xfrm>
              <a:prstGeom prst="rect">
                <a:avLst/>
              </a:prstGeom>
              <a:blipFill>
                <a:blip r:embed="rId6"/>
                <a:stretch>
                  <a:fillRect l="-891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1F1E878-144C-CC4B-9C4D-4A4AE3EE6015}"/>
              </a:ext>
            </a:extLst>
          </p:cNvPr>
          <p:cNvSpPr/>
          <p:nvPr/>
        </p:nvSpPr>
        <p:spPr>
          <a:xfrm>
            <a:off x="2452396" y="4316661"/>
            <a:ext cx="4710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</a:rPr>
              <a:t>Solve</a:t>
            </a:r>
            <a:endParaRPr lang="en-CN" sz="2000" dirty="0">
              <a:solidFill>
                <a:schemeClr val="accent2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B98CC50-AA21-374D-8373-4957F18DFDF9}"/>
                  </a:ext>
                </a:extLst>
              </p:cNvPr>
              <p:cNvSpPr/>
              <p:nvPr/>
            </p:nvSpPr>
            <p:spPr>
              <a:xfrm>
                <a:off x="2452396" y="4868955"/>
                <a:ext cx="2298321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B98CC50-AA21-374D-8373-4957F18DF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396" y="4868955"/>
                <a:ext cx="2298321" cy="421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14C4BC-5991-0147-9031-79B5B73B7589}"/>
                  </a:ext>
                </a:extLst>
              </p:cNvPr>
              <p:cNvSpPr/>
              <p:nvPr/>
            </p:nvSpPr>
            <p:spPr>
              <a:xfrm>
                <a:off x="1795203" y="3393804"/>
                <a:ext cx="5804648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, often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14C4BC-5991-0147-9031-79B5B73B7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203" y="3393804"/>
                <a:ext cx="5804648" cy="421462"/>
              </a:xfrm>
              <a:prstGeom prst="rect">
                <a:avLst/>
              </a:prstGeom>
              <a:blipFill>
                <a:blip r:embed="rId8"/>
                <a:stretch>
                  <a:fillRect l="-1092" t="-2941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D4B61A-F547-D241-9784-5CC89110011A}"/>
                  </a:ext>
                </a:extLst>
              </p:cNvPr>
              <p:cNvSpPr/>
              <p:nvPr/>
            </p:nvSpPr>
            <p:spPr>
              <a:xfrm>
                <a:off x="2452396" y="5265482"/>
                <a:ext cx="47108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is small	then break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D4B61A-F547-D241-9784-5CC891100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396" y="5265482"/>
                <a:ext cx="4710895" cy="400110"/>
              </a:xfrm>
              <a:prstGeom prst="rect">
                <a:avLst/>
              </a:prstGeom>
              <a:blipFill>
                <a:blip r:embed="rId9"/>
                <a:stretch>
                  <a:fillRect l="-1075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54167F-269A-E14F-9A13-7C9D9F3BA617}"/>
                  </a:ext>
                </a:extLst>
              </p:cNvPr>
              <p:cNvSpPr/>
              <p:nvPr/>
            </p:nvSpPr>
            <p:spPr>
              <a:xfrm>
                <a:off x="1720365" y="5654596"/>
                <a:ext cx="1670329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54167F-269A-E14F-9A13-7C9D9F3BA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65" y="5654596"/>
                <a:ext cx="1670329" cy="421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EC2BB1-6374-C14D-BA3F-914633D9CE1E}"/>
                  </a:ext>
                </a:extLst>
              </p:cNvPr>
              <p:cNvSpPr/>
              <p:nvPr/>
            </p:nvSpPr>
            <p:spPr>
              <a:xfrm>
                <a:off x="1764358" y="6028825"/>
                <a:ext cx="2710357" cy="446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EC2BB1-6374-C14D-BA3F-914633D9C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358" y="6028825"/>
                <a:ext cx="2710357" cy="446084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1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 animBg="1"/>
      <p:bldP spid="25" grpId="0"/>
      <p:bldP spid="8" grpId="0" animBg="1"/>
      <p:bldP spid="36" grpId="0"/>
      <p:bldP spid="37" grpId="0"/>
      <p:bldP spid="38" grpId="0"/>
      <p:bldP spid="40" grpId="0"/>
      <p:bldP spid="41" grpId="0"/>
      <p:bldP spid="3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Nonlinear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0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67355332-9B91-6F4A-83F2-407EB8771AAE}"/>
              </a:ext>
            </a:extLst>
          </p:cNvPr>
          <p:cNvSpPr/>
          <p:nvPr/>
        </p:nvSpPr>
        <p:spPr>
          <a:xfrm rot="19579229">
            <a:off x="187589" y="2763686"/>
            <a:ext cx="5023410" cy="33533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C2F4DB6-9598-CC4D-9BB3-A7811FE6EC3B}"/>
              </a:ext>
            </a:extLst>
          </p:cNvPr>
          <p:cNvSpPr/>
          <p:nvPr/>
        </p:nvSpPr>
        <p:spPr>
          <a:xfrm rot="19579229">
            <a:off x="599505" y="3249230"/>
            <a:ext cx="3812377" cy="24497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Gradient</a:t>
            </a:r>
            <a:r>
              <a:rPr lang="zh-CN" altLang="en-US" b="1" dirty="0"/>
              <a:t> </a:t>
            </a:r>
            <a:r>
              <a:rPr lang="en-US" altLang="zh-CN" b="1" dirty="0"/>
              <a:t>Descent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177344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Another way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CN" sz="2400" dirty="0"/>
                  <a:t> </a:t>
                </a:r>
                <a:r>
                  <a:rPr lang="en-US" sz="2400" dirty="0"/>
                  <a:t>i</a:t>
                </a:r>
                <a:r>
                  <a:rPr lang="en-CN" sz="2400" dirty="0"/>
                  <a:t>s the gradient descent method.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177344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C04D324-1EA4-5843-B499-61466DE9AA9F}"/>
              </a:ext>
            </a:extLst>
          </p:cNvPr>
          <p:cNvSpPr/>
          <p:nvPr/>
        </p:nvSpPr>
        <p:spPr>
          <a:xfrm rot="19579229">
            <a:off x="1128156" y="3736337"/>
            <a:ext cx="2755076" cy="147550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208FBB3-4ADF-3C43-9D41-9AC0811C3AB1}"/>
              </a:ext>
            </a:extLst>
          </p:cNvPr>
          <p:cNvSpPr/>
          <p:nvPr/>
        </p:nvSpPr>
        <p:spPr>
          <a:xfrm rot="19579229">
            <a:off x="1754448" y="4113110"/>
            <a:ext cx="1502490" cy="721961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49348-278B-C640-BDB5-4646EE1A6B48}"/>
              </a:ext>
            </a:extLst>
          </p:cNvPr>
          <p:cNvSpPr/>
          <p:nvPr/>
        </p:nvSpPr>
        <p:spPr>
          <a:xfrm>
            <a:off x="2367818" y="4348657"/>
            <a:ext cx="252000" cy="25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D058E5-781C-6148-BA2C-59B92DFE13DB}"/>
                  </a:ext>
                </a:extLst>
              </p:cNvPr>
              <p:cNvSpPr/>
              <p:nvPr/>
            </p:nvSpPr>
            <p:spPr>
              <a:xfrm>
                <a:off x="1250977" y="6020953"/>
                <a:ext cx="12345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D058E5-781C-6148-BA2C-59B92DFE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977" y="6020953"/>
                <a:ext cx="123450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694F3AE-A3E8-854A-A25E-4328BA1E2594}"/>
                  </a:ext>
                </a:extLst>
              </p:cNvPr>
              <p:cNvSpPr/>
              <p:nvPr/>
            </p:nvSpPr>
            <p:spPr>
              <a:xfrm>
                <a:off x="1329756" y="5516965"/>
                <a:ext cx="12345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694F3AE-A3E8-854A-A25E-4328BA1E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756" y="5516965"/>
                <a:ext cx="12345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AC9B543-44A8-6D4E-9445-03183DC6D003}"/>
                  </a:ext>
                </a:extLst>
              </p:cNvPr>
              <p:cNvSpPr/>
              <p:nvPr/>
            </p:nvSpPr>
            <p:spPr>
              <a:xfrm>
                <a:off x="1371323" y="5014231"/>
                <a:ext cx="12345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AC9B543-44A8-6D4E-9445-03183DC6D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23" y="5014231"/>
                <a:ext cx="12345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81860C-5AD2-6243-8C13-FF17D2429C35}"/>
                  </a:ext>
                </a:extLst>
              </p:cNvPr>
              <p:cNvSpPr/>
              <p:nvPr/>
            </p:nvSpPr>
            <p:spPr>
              <a:xfrm>
                <a:off x="2053855" y="4493973"/>
                <a:ext cx="4874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81860C-5AD2-6243-8C13-FF17D2429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55" y="4493973"/>
                <a:ext cx="4874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D899AD-A9C2-694F-95E5-97D7934B5FF9}"/>
                  </a:ext>
                </a:extLst>
              </p:cNvPr>
              <p:cNvSpPr/>
              <p:nvPr/>
            </p:nvSpPr>
            <p:spPr>
              <a:xfrm>
                <a:off x="4954996" y="3693342"/>
                <a:ext cx="377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D899AD-A9C2-694F-95E5-97D7934B5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996" y="3693342"/>
                <a:ext cx="37702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C9850F-D4FD-6847-92A4-A398BC6C7370}"/>
              </a:ext>
            </a:extLst>
          </p:cNvPr>
          <p:cNvCxnSpPr/>
          <p:nvPr/>
        </p:nvCxnSpPr>
        <p:spPr>
          <a:xfrm>
            <a:off x="4018480" y="3841040"/>
            <a:ext cx="1828800" cy="52202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9B8A4C-8323-774E-AF13-FEC5AEECA56F}"/>
              </a:ext>
            </a:extLst>
          </p:cNvPr>
          <p:cNvSpPr/>
          <p:nvPr/>
        </p:nvSpPr>
        <p:spPr>
          <a:xfrm>
            <a:off x="4816341" y="3971953"/>
            <a:ext cx="252000" cy="252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DDB14A9-2EFA-DA47-91C6-0312D5276D55}"/>
                  </a:ext>
                </a:extLst>
              </p:cNvPr>
              <p:cNvSpPr/>
              <p:nvPr/>
            </p:nvSpPr>
            <p:spPr>
              <a:xfrm>
                <a:off x="5332022" y="4401891"/>
                <a:ext cx="9237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DDB14A9-2EFA-DA47-91C6-0312D5276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22" y="4401891"/>
                <a:ext cx="92371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676FFCC-820C-3A45-A473-428334048830}"/>
                  </a:ext>
                </a:extLst>
              </p:cNvPr>
              <p:cNvSpPr/>
              <p:nvPr/>
            </p:nvSpPr>
            <p:spPr>
              <a:xfrm>
                <a:off x="3965931" y="3484074"/>
                <a:ext cx="1101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676FFCC-820C-3A45-A473-428334048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931" y="3484074"/>
                <a:ext cx="110164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70848F-C303-2849-8A23-3CDC93090232}"/>
              </a:ext>
            </a:extLst>
          </p:cNvPr>
          <p:cNvCxnSpPr>
            <a:cxnSpLocks/>
          </p:cNvCxnSpPr>
          <p:nvPr/>
        </p:nvCxnSpPr>
        <p:spPr>
          <a:xfrm flipH="1">
            <a:off x="2817164" y="3767397"/>
            <a:ext cx="870493" cy="43894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97EF45C-479E-E445-87C2-CAA2A1C6747F}"/>
              </a:ext>
            </a:extLst>
          </p:cNvPr>
          <p:cNvSpPr/>
          <p:nvPr/>
        </p:nvSpPr>
        <p:spPr>
          <a:xfrm>
            <a:off x="3561657" y="3641397"/>
            <a:ext cx="252000" cy="252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C1908C9A-0849-7845-88B6-7BF3F0B9C085}"/>
              </a:ext>
            </a:extLst>
          </p:cNvPr>
          <p:cNvSpPr txBox="1">
            <a:spLocks/>
          </p:cNvSpPr>
          <p:nvPr/>
        </p:nvSpPr>
        <p:spPr>
          <a:xfrm>
            <a:off x="6534736" y="2888846"/>
            <a:ext cx="4582793" cy="200910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CD1F2A6-4583-8F43-86FC-4846B3F4DF18}"/>
                  </a:ext>
                </a:extLst>
              </p:cNvPr>
              <p:cNvSpPr/>
              <p:nvPr/>
            </p:nvSpPr>
            <p:spPr>
              <a:xfrm>
                <a:off x="6766116" y="3638638"/>
                <a:ext cx="218356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CD1F2A6-4583-8F43-86FC-4846B3F4D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116" y="3638638"/>
                <a:ext cx="2183565" cy="400110"/>
              </a:xfrm>
              <a:prstGeom prst="rect">
                <a:avLst/>
              </a:prstGeom>
              <a:blipFill>
                <a:blip r:embed="rId10"/>
                <a:stretch>
                  <a:fillRect l="-2890"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CB692DC-5BDF-5F42-B911-B21C2854B475}"/>
                  </a:ext>
                </a:extLst>
              </p:cNvPr>
              <p:cNvSpPr/>
              <p:nvPr/>
            </p:nvSpPr>
            <p:spPr>
              <a:xfrm>
                <a:off x="6768680" y="3246242"/>
                <a:ext cx="2181001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CB692DC-5BDF-5F42-B911-B21C2854B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680" y="3246242"/>
                <a:ext cx="2181001" cy="421462"/>
              </a:xfrm>
              <a:prstGeom prst="rect">
                <a:avLst/>
              </a:prstGeom>
              <a:blipFill>
                <a:blip r:embed="rId11"/>
                <a:stretch>
                  <a:fillRect l="-2312" t="-2941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CC970FD-EC05-F04E-9BB0-0F6C9768B97C}"/>
                  </a:ext>
                </a:extLst>
              </p:cNvPr>
              <p:cNvSpPr/>
              <p:nvPr/>
            </p:nvSpPr>
            <p:spPr>
              <a:xfrm>
                <a:off x="6777178" y="4355795"/>
                <a:ext cx="1525674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CC970FD-EC05-F04E-9BB0-0F6C9768B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178" y="4355795"/>
                <a:ext cx="1525674" cy="4210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AE07CE4F-2688-E041-BD15-86315BDF3073}"/>
              </a:ext>
            </a:extLst>
          </p:cNvPr>
          <p:cNvSpPr/>
          <p:nvPr/>
        </p:nvSpPr>
        <p:spPr>
          <a:xfrm>
            <a:off x="7735133" y="2867484"/>
            <a:ext cx="2270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Gradient Descent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7FCDA4B-FA28-2B4B-A8B2-9021C5794883}"/>
                  </a:ext>
                </a:extLst>
              </p:cNvPr>
              <p:cNvSpPr/>
              <p:nvPr/>
            </p:nvSpPr>
            <p:spPr>
              <a:xfrm>
                <a:off x="7417134" y="4015060"/>
                <a:ext cx="3417987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7FCDA4B-FA28-2B4B-A8B2-9021C5794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34" y="4015060"/>
                <a:ext cx="3417987" cy="4397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itle 1">
            <a:extLst>
              <a:ext uri="{FF2B5EF4-FFF2-40B4-BE49-F238E27FC236}">
                <a16:creationId xmlns:a16="http://schemas.microsoft.com/office/drawing/2014/main" id="{6F407E39-AD3F-E548-B1B5-F8365A47DFED}"/>
              </a:ext>
            </a:extLst>
          </p:cNvPr>
          <p:cNvSpPr txBox="1">
            <a:spLocks/>
          </p:cNvSpPr>
          <p:nvPr/>
        </p:nvSpPr>
        <p:spPr>
          <a:xfrm>
            <a:off x="9004854" y="4919309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Step size</a:t>
            </a:r>
            <a:endParaRPr lang="en-CN" sz="1800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74E1CB-508D-E94D-94E7-ED0778E179C0}"/>
              </a:ext>
            </a:extLst>
          </p:cNvPr>
          <p:cNvCxnSpPr>
            <a:cxnSpLocks/>
          </p:cNvCxnSpPr>
          <p:nvPr/>
        </p:nvCxnSpPr>
        <p:spPr>
          <a:xfrm>
            <a:off x="9352451" y="4422541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1E8F8E7-B992-3146-8746-3B5FD13826EE}"/>
              </a:ext>
            </a:extLst>
          </p:cNvPr>
          <p:cNvCxnSpPr>
            <a:cxnSpLocks/>
          </p:cNvCxnSpPr>
          <p:nvPr/>
        </p:nvCxnSpPr>
        <p:spPr>
          <a:xfrm>
            <a:off x="9472113" y="4417496"/>
            <a:ext cx="0" cy="5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1">
            <a:extLst>
              <a:ext uri="{FF2B5EF4-FFF2-40B4-BE49-F238E27FC236}">
                <a16:creationId xmlns:a16="http://schemas.microsoft.com/office/drawing/2014/main" id="{F2492A9E-32D1-514C-98B2-9FEC86774AA7}"/>
              </a:ext>
            </a:extLst>
          </p:cNvPr>
          <p:cNvSpPr txBox="1">
            <a:spLocks/>
          </p:cNvSpPr>
          <p:nvPr/>
        </p:nvSpPr>
        <p:spPr>
          <a:xfrm>
            <a:off x="5652105" y="5391794"/>
            <a:ext cx="6348054" cy="97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2"/>
                </a:solidFill>
              </a:rPr>
              <a:t>How to find the optimal step size becomes a critical question.</a:t>
            </a:r>
            <a:endParaRPr lang="en-CN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4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 animBg="1"/>
      <p:bldP spid="56" grpId="0" animBg="1"/>
      <p:bldP spid="57" grpId="0"/>
      <p:bldP spid="58" grpId="0"/>
      <p:bldP spid="59" grpId="0"/>
      <p:bldP spid="60" grpId="0"/>
      <p:bldP spid="62" grpId="0"/>
      <p:bldP spid="77" grpId="0"/>
      <p:bldP spid="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2BEE9-607A-7045-8B43-FAF6B8CCAC40}"/>
              </a:ext>
            </a:extLst>
          </p:cNvPr>
          <p:cNvSpPr txBox="1">
            <a:spLocks/>
          </p:cNvSpPr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AC247E-5063-B14F-979A-AD165C7DC70A}"/>
              </a:ext>
            </a:extLst>
          </p:cNvPr>
          <p:cNvSpPr txBox="1">
            <a:spLocks/>
          </p:cNvSpPr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E2191B2-89B8-2245-9743-F04D8485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Last Time…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3D3DD6-CE3E-0642-AF0D-4897D85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D38E3-8507-034A-8C12-530AB069C5F6}"/>
                  </a:ext>
                </a:extLst>
              </p:cNvPr>
              <p:cNvSpPr txBox="1"/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svd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D38E3-8507-034A-8C12-530AB069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blipFill>
                <a:blip r:embed="rId4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  <a:blipFill>
                <a:blip r:embed="rId5"/>
                <a:stretch>
                  <a:fillRect l="-322" b="-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11D0284-8786-1A41-83E6-906D53609D5C}"/>
              </a:ext>
            </a:extLst>
          </p:cNvPr>
          <p:cNvSpPr txBox="1">
            <a:spLocks/>
          </p:cNvSpPr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498585-B64B-824D-98D3-9D2D8A1E5747}"/>
              </a:ext>
            </a:extLst>
          </p:cNvPr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7D0A219-ABF0-2E4F-A8A9-7368A4CD0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Principal stretches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7D0A219-ABF0-2E4F-A8A9-7368A4CD0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  <a:blipFill>
                <a:blip r:embed="rId8"/>
                <a:stretch>
                  <a:fillRect l="-2551"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4BB34-5488-044B-8748-09D36A9E98D1}"/>
              </a:ext>
            </a:extLst>
          </p:cNvPr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6FBBAAF-4B87-944C-9BCB-62225F83776F}"/>
              </a:ext>
            </a:extLst>
          </p:cNvPr>
          <p:cNvSpPr txBox="1">
            <a:spLocks/>
          </p:cNvSpPr>
          <p:nvPr/>
        </p:nvSpPr>
        <p:spPr>
          <a:xfrm>
            <a:off x="1181659" y="370337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Second PK Stress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70D811-993F-3848-82BC-2D1D786A4456}"/>
              </a:ext>
            </a:extLst>
          </p:cNvPr>
          <p:cNvCxnSpPr/>
          <p:nvPr/>
        </p:nvCxnSpPr>
        <p:spPr>
          <a:xfrm>
            <a:off x="3139316" y="395962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0853439-43AA-054C-92D2-B747520D620C}"/>
              </a:ext>
            </a:extLst>
          </p:cNvPr>
          <p:cNvSpPr txBox="1">
            <a:spLocks/>
          </p:cNvSpPr>
          <p:nvPr/>
        </p:nvSpPr>
        <p:spPr>
          <a:xfrm>
            <a:off x="2238299" y="445469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25DB-79EF-4148-AA6F-AAFBF88FEEC1}"/>
              </a:ext>
            </a:extLst>
          </p:cNvPr>
          <p:cNvCxnSpPr/>
          <p:nvPr/>
        </p:nvCxnSpPr>
        <p:spPr>
          <a:xfrm>
            <a:off x="3139316" y="471093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37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Line Search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A6FA8BF-5267-8943-ABE9-6D9DA59E4D86}"/>
              </a:ext>
            </a:extLst>
          </p:cNvPr>
          <p:cNvSpPr txBox="1">
            <a:spLocks/>
          </p:cNvSpPr>
          <p:nvPr/>
        </p:nvSpPr>
        <p:spPr>
          <a:xfrm>
            <a:off x="811658" y="90421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 two popular line search methods for step size adjustment.</a:t>
            </a:r>
            <a:endParaRPr lang="en-CN" sz="2400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941F779-4950-7041-88C3-FD2BC145D6F7}"/>
              </a:ext>
            </a:extLst>
          </p:cNvPr>
          <p:cNvSpPr txBox="1">
            <a:spLocks/>
          </p:cNvSpPr>
          <p:nvPr/>
        </p:nvSpPr>
        <p:spPr>
          <a:xfrm>
            <a:off x="243672" y="2021274"/>
            <a:ext cx="5314640" cy="288887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AE17DD-22EC-EC45-B3EF-E30EBFC80984}"/>
              </a:ext>
            </a:extLst>
          </p:cNvPr>
          <p:cNvSpPr/>
          <p:nvPr/>
        </p:nvSpPr>
        <p:spPr>
          <a:xfrm>
            <a:off x="1615044" y="2021274"/>
            <a:ext cx="249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Exact Line Search</a:t>
            </a:r>
            <a:endParaRPr lang="en-CN" sz="2400" dirty="0">
              <a:latin typeface="+mj-lt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B0AB282-A83E-6546-B42E-C0F0B83CA4D8}"/>
              </a:ext>
            </a:extLst>
          </p:cNvPr>
          <p:cNvSpPr txBox="1">
            <a:spLocks/>
          </p:cNvSpPr>
          <p:nvPr/>
        </p:nvSpPr>
        <p:spPr>
          <a:xfrm>
            <a:off x="5961948" y="2003882"/>
            <a:ext cx="5909414" cy="288887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2A1044-E628-344D-9F58-92E88FC3EA20}"/>
              </a:ext>
            </a:extLst>
          </p:cNvPr>
          <p:cNvSpPr/>
          <p:nvPr/>
        </p:nvSpPr>
        <p:spPr>
          <a:xfrm>
            <a:off x="7057712" y="1992848"/>
            <a:ext cx="3367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Backtracking Line Search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374596-50C4-9E4C-BCC7-315904F3E987}"/>
                  </a:ext>
                </a:extLst>
              </p:cNvPr>
              <p:cNvSpPr/>
              <p:nvPr/>
            </p:nvSpPr>
            <p:spPr>
              <a:xfrm>
                <a:off x="693924" y="3230398"/>
                <a:ext cx="472526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argmin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374596-50C4-9E4C-BCC7-315904F3E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24" y="3230398"/>
                <a:ext cx="4725268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9816EBD9-9702-764A-BB55-028A33831033}"/>
              </a:ext>
            </a:extLst>
          </p:cNvPr>
          <p:cNvSpPr/>
          <p:nvPr/>
        </p:nvSpPr>
        <p:spPr>
          <a:xfrm>
            <a:off x="451128" y="2875964"/>
            <a:ext cx="22703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Tries to solve:</a:t>
            </a:r>
            <a:endParaRPr lang="en-CN" sz="2400" dirty="0">
              <a:latin typeface="+mj-lt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D75672B-D702-2D40-A3EF-8A0A191115E7}"/>
              </a:ext>
            </a:extLst>
          </p:cNvPr>
          <p:cNvSpPr txBox="1">
            <a:spLocks/>
          </p:cNvSpPr>
          <p:nvPr/>
        </p:nvSpPr>
        <p:spPr>
          <a:xfrm>
            <a:off x="243672" y="5088380"/>
            <a:ext cx="2382804" cy="5529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Fast convergence</a:t>
            </a:r>
            <a:endParaRPr lang="en-CN" sz="2400" dirty="0">
              <a:solidFill>
                <a:schemeClr val="bg1"/>
              </a:solidFill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2C2E778-8AE0-7E4F-8836-E17C9EB9A3CF}"/>
              </a:ext>
            </a:extLst>
          </p:cNvPr>
          <p:cNvSpPr txBox="1">
            <a:spLocks/>
          </p:cNvSpPr>
          <p:nvPr/>
        </p:nvSpPr>
        <p:spPr>
          <a:xfrm>
            <a:off x="243672" y="5750281"/>
            <a:ext cx="2129819" cy="552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Large Overhead</a:t>
            </a:r>
            <a:endParaRPr lang="en-CN" sz="2400" dirty="0">
              <a:solidFill>
                <a:schemeClr val="bg1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E4E1477-9DBE-6C4A-971A-F0C211C27FBF}"/>
              </a:ext>
            </a:extLst>
          </p:cNvPr>
          <p:cNvSpPr txBox="1">
            <a:spLocks/>
          </p:cNvSpPr>
          <p:nvPr/>
        </p:nvSpPr>
        <p:spPr>
          <a:xfrm>
            <a:off x="2504564" y="5750281"/>
            <a:ext cx="1735119" cy="552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Complicated</a:t>
            </a:r>
            <a:endParaRPr lang="en-CN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3D11A3-6A1A-E049-82AA-E9DE3A7F50F7}"/>
                  </a:ext>
                </a:extLst>
              </p:cNvPr>
              <p:cNvSpPr/>
              <p:nvPr/>
            </p:nvSpPr>
            <p:spPr>
              <a:xfrm>
                <a:off x="6161218" y="2968468"/>
                <a:ext cx="21835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=0…∞</m:t>
                    </m:r>
                  </m:oMath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3D11A3-6A1A-E049-82AA-E9DE3A7F5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218" y="2968468"/>
                <a:ext cx="2183565" cy="461665"/>
              </a:xfrm>
              <a:prstGeom prst="rect">
                <a:avLst/>
              </a:prstGeom>
              <a:blipFill>
                <a:blip r:embed="rId3"/>
                <a:stretch>
                  <a:fillRect l="-4624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E1939A6-05D0-6545-A0FE-99CAAD26AEEE}"/>
                  </a:ext>
                </a:extLst>
              </p:cNvPr>
              <p:cNvSpPr/>
              <p:nvPr/>
            </p:nvSpPr>
            <p:spPr>
              <a:xfrm>
                <a:off x="6631387" y="3349126"/>
                <a:ext cx="5342681" cy="10143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CN" sz="2400" dirty="0">
                    <a:latin typeface="+mj-lt"/>
                  </a:rPr>
                  <a:t> </a:t>
                </a:r>
              </a:p>
              <a:p>
                <a:r>
                  <a:rPr lang="en-CN" sz="2400" dirty="0">
                    <a:latin typeface="+mj-lt"/>
                  </a:rPr>
                  <a:t>	then break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E1939A6-05D0-6545-A0FE-99CAAD26A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87" y="3349126"/>
                <a:ext cx="5342681" cy="1014380"/>
              </a:xfrm>
              <a:prstGeom prst="rect">
                <a:avLst/>
              </a:prstGeom>
              <a:blipFill>
                <a:blip r:embed="rId4"/>
                <a:stretch>
                  <a:fillRect l="-1900" b="-135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E953F6D-2D6D-104F-9B32-B691EB0C8E40}"/>
                  </a:ext>
                </a:extLst>
              </p:cNvPr>
              <p:cNvSpPr/>
              <p:nvPr/>
            </p:nvSpPr>
            <p:spPr>
              <a:xfrm>
                <a:off x="6667807" y="4277093"/>
                <a:ext cx="11703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l-GR" sz="240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E953F6D-2D6D-104F-9B32-B691EB0C8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807" y="4277093"/>
                <a:ext cx="1170385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D91048C-CC61-6E4E-A425-B1C00A54874A}"/>
                  </a:ext>
                </a:extLst>
              </p:cNvPr>
              <p:cNvSpPr/>
              <p:nvPr/>
            </p:nvSpPr>
            <p:spPr>
              <a:xfrm>
                <a:off x="6161218" y="2520915"/>
                <a:ext cx="14640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D91048C-CC61-6E4E-A425-B1C00A54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218" y="2520915"/>
                <a:ext cx="1464055" cy="461665"/>
              </a:xfrm>
              <a:prstGeom prst="rect">
                <a:avLst/>
              </a:prstGeom>
              <a:blipFill>
                <a:blip r:embed="rId6"/>
                <a:stretch>
                  <a:fillRect l="-6897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itle 1">
            <a:extLst>
              <a:ext uri="{FF2B5EF4-FFF2-40B4-BE49-F238E27FC236}">
                <a16:creationId xmlns:a16="http://schemas.microsoft.com/office/drawing/2014/main" id="{4DA47EF4-9D86-6E47-9252-ED22EA77BC31}"/>
              </a:ext>
            </a:extLst>
          </p:cNvPr>
          <p:cNvSpPr txBox="1">
            <a:spLocks/>
          </p:cNvSpPr>
          <p:nvPr/>
        </p:nvSpPr>
        <p:spPr>
          <a:xfrm>
            <a:off x="5961948" y="5088380"/>
            <a:ext cx="1032614" cy="5529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simple</a:t>
            </a:r>
            <a:endParaRPr lang="en-CN" sz="2400" dirty="0">
              <a:solidFill>
                <a:schemeClr val="bg1"/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DC5DD87C-2ED6-4C48-9437-7A8DF24A73FB}"/>
              </a:ext>
            </a:extLst>
          </p:cNvPr>
          <p:cNvSpPr txBox="1">
            <a:spLocks/>
          </p:cNvSpPr>
          <p:nvPr/>
        </p:nvSpPr>
        <p:spPr>
          <a:xfrm>
            <a:off x="7121485" y="5088380"/>
            <a:ext cx="1926624" cy="5529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Low overhead</a:t>
            </a:r>
            <a:endParaRPr lang="en-CN" sz="24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C8F9443-D734-E341-ADEB-3403C6F8FFAC}"/>
              </a:ext>
            </a:extLst>
          </p:cNvPr>
          <p:cNvSpPr/>
          <p:nvPr/>
        </p:nvSpPr>
        <p:spPr>
          <a:xfrm>
            <a:off x="6916996" y="3369624"/>
            <a:ext cx="4918741" cy="593091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0C970014-6D39-5C45-9EB8-3B22A3EBCC74}"/>
              </a:ext>
            </a:extLst>
          </p:cNvPr>
          <p:cNvSpPr txBox="1">
            <a:spLocks/>
          </p:cNvSpPr>
          <p:nvPr/>
        </p:nvSpPr>
        <p:spPr>
          <a:xfrm>
            <a:off x="9911813" y="2687809"/>
            <a:ext cx="3479259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2"/>
                </a:solidFill>
              </a:rPr>
              <a:t>Wolfe Conditions</a:t>
            </a:r>
            <a:endParaRPr lang="en-CN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 animBg="1"/>
      <p:bldP spid="39" grpId="0"/>
      <p:bldP spid="7" grpId="0"/>
      <p:bldP spid="40" grpId="0"/>
      <p:bldP spid="41" grpId="0" animBg="1"/>
      <p:bldP spid="42" grpId="0" animBg="1"/>
      <p:bldP spid="43" grpId="0" animBg="1"/>
      <p:bldP spid="52" grpId="0"/>
      <p:bldP spid="53" grpId="0"/>
      <p:bldP spid="63" grpId="0"/>
      <p:bldP spid="64" grpId="0"/>
      <p:bldP spid="65" grpId="0" animBg="1"/>
      <p:bldP spid="66" grpId="0" animBg="1"/>
      <p:bldP spid="67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0A062DD2-3381-7644-A510-3558B489BA7A}"/>
              </a:ext>
            </a:extLst>
          </p:cNvPr>
          <p:cNvSpPr txBox="1">
            <a:spLocks/>
          </p:cNvSpPr>
          <p:nvPr/>
        </p:nvSpPr>
        <p:spPr>
          <a:xfrm>
            <a:off x="6747503" y="3268770"/>
            <a:ext cx="3976321" cy="134295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4D015C-BBCE-E949-A037-6811A08DC308}"/>
              </a:ext>
            </a:extLst>
          </p:cNvPr>
          <p:cNvCxnSpPr>
            <a:cxnSpLocks/>
          </p:cNvCxnSpPr>
          <p:nvPr/>
        </p:nvCxnSpPr>
        <p:spPr>
          <a:xfrm flipH="1">
            <a:off x="4234231" y="2621414"/>
            <a:ext cx="1129047" cy="400094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67355332-9B91-6F4A-83F2-407EB8771AAE}"/>
              </a:ext>
            </a:extLst>
          </p:cNvPr>
          <p:cNvSpPr/>
          <p:nvPr/>
        </p:nvSpPr>
        <p:spPr>
          <a:xfrm rot="19579229">
            <a:off x="187589" y="2763686"/>
            <a:ext cx="5023410" cy="33533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C2F4DB6-9598-CC4D-9BB3-A7811FE6EC3B}"/>
              </a:ext>
            </a:extLst>
          </p:cNvPr>
          <p:cNvSpPr/>
          <p:nvPr/>
        </p:nvSpPr>
        <p:spPr>
          <a:xfrm rot="19579229">
            <a:off x="599505" y="3249230"/>
            <a:ext cx="3812377" cy="24497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Descent Directions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649" y="881821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direction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𝐝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/>
                  <a:t> is descending, if a sufficiently small step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exists for: </a:t>
                </a:r>
                <a:endParaRPr lang="en-CN" sz="2400" dirty="0"/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49" y="881821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C04D324-1EA4-5843-B499-61466DE9AA9F}"/>
              </a:ext>
            </a:extLst>
          </p:cNvPr>
          <p:cNvSpPr/>
          <p:nvPr/>
        </p:nvSpPr>
        <p:spPr>
          <a:xfrm rot="19579229">
            <a:off x="1128156" y="3736337"/>
            <a:ext cx="2755076" cy="147550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208FBB3-4ADF-3C43-9D41-9AC0811C3AB1}"/>
              </a:ext>
            </a:extLst>
          </p:cNvPr>
          <p:cNvSpPr/>
          <p:nvPr/>
        </p:nvSpPr>
        <p:spPr>
          <a:xfrm rot="19579229">
            <a:off x="1754448" y="4113110"/>
            <a:ext cx="1502490" cy="721961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49348-278B-C640-BDB5-4646EE1A6B48}"/>
              </a:ext>
            </a:extLst>
          </p:cNvPr>
          <p:cNvSpPr/>
          <p:nvPr/>
        </p:nvSpPr>
        <p:spPr>
          <a:xfrm>
            <a:off x="2367818" y="4348657"/>
            <a:ext cx="252000" cy="25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D058E5-781C-6148-BA2C-59B92DFE13DB}"/>
                  </a:ext>
                </a:extLst>
              </p:cNvPr>
              <p:cNvSpPr/>
              <p:nvPr/>
            </p:nvSpPr>
            <p:spPr>
              <a:xfrm>
                <a:off x="1250977" y="6020953"/>
                <a:ext cx="12345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D058E5-781C-6148-BA2C-59B92DFE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977" y="6020953"/>
                <a:ext cx="123450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694F3AE-A3E8-854A-A25E-4328BA1E2594}"/>
                  </a:ext>
                </a:extLst>
              </p:cNvPr>
              <p:cNvSpPr/>
              <p:nvPr/>
            </p:nvSpPr>
            <p:spPr>
              <a:xfrm>
                <a:off x="1329756" y="5516965"/>
                <a:ext cx="12345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694F3AE-A3E8-854A-A25E-4328BA1E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756" y="5516965"/>
                <a:ext cx="12345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AC9B543-44A8-6D4E-9445-03183DC6D003}"/>
                  </a:ext>
                </a:extLst>
              </p:cNvPr>
              <p:cNvSpPr/>
              <p:nvPr/>
            </p:nvSpPr>
            <p:spPr>
              <a:xfrm>
                <a:off x="1371323" y="5014231"/>
                <a:ext cx="12345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AC9B543-44A8-6D4E-9445-03183DC6D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23" y="5014231"/>
                <a:ext cx="12345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81860C-5AD2-6243-8C13-FF17D2429C35}"/>
                  </a:ext>
                </a:extLst>
              </p:cNvPr>
              <p:cNvSpPr/>
              <p:nvPr/>
            </p:nvSpPr>
            <p:spPr>
              <a:xfrm>
                <a:off x="2053855" y="4493973"/>
                <a:ext cx="4874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81860C-5AD2-6243-8C13-FF17D2429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55" y="4493973"/>
                <a:ext cx="4874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D899AD-A9C2-694F-95E5-97D7934B5FF9}"/>
                  </a:ext>
                </a:extLst>
              </p:cNvPr>
              <p:cNvSpPr/>
              <p:nvPr/>
            </p:nvSpPr>
            <p:spPr>
              <a:xfrm>
                <a:off x="4931030" y="4109008"/>
                <a:ext cx="377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D899AD-A9C2-694F-95E5-97D7934B5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30" y="4109008"/>
                <a:ext cx="37702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C9850F-D4FD-6847-92A4-A398BC6C7370}"/>
              </a:ext>
            </a:extLst>
          </p:cNvPr>
          <p:cNvCxnSpPr>
            <a:cxnSpLocks/>
          </p:cNvCxnSpPr>
          <p:nvPr/>
        </p:nvCxnSpPr>
        <p:spPr>
          <a:xfrm flipV="1">
            <a:off x="4046531" y="4141635"/>
            <a:ext cx="780289" cy="5487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676FFCC-820C-3A45-A473-428334048830}"/>
                  </a:ext>
                </a:extLst>
              </p:cNvPr>
              <p:cNvSpPr/>
              <p:nvPr/>
            </p:nvSpPr>
            <p:spPr>
              <a:xfrm>
                <a:off x="4114096" y="4215115"/>
                <a:ext cx="7469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676FFCC-820C-3A45-A473-428334048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096" y="4215115"/>
                <a:ext cx="74699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BF738D7-DCBD-9B43-AB62-67C4AB06793B}"/>
                  </a:ext>
                </a:extLst>
              </p:cNvPr>
              <p:cNvSpPr/>
              <p:nvPr/>
            </p:nvSpPr>
            <p:spPr>
              <a:xfrm>
                <a:off x="4175178" y="1664906"/>
                <a:ext cx="308808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BF738D7-DCBD-9B43-AB62-67C4AB067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178" y="1664906"/>
                <a:ext cx="3088089" cy="509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72F76E-EB67-6641-94EA-5A5CFE97B715}"/>
              </a:ext>
            </a:extLst>
          </p:cNvPr>
          <p:cNvCxnSpPr>
            <a:cxnSpLocks/>
          </p:cNvCxnSpPr>
          <p:nvPr/>
        </p:nvCxnSpPr>
        <p:spPr>
          <a:xfrm>
            <a:off x="3879359" y="3791653"/>
            <a:ext cx="1085419" cy="309826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ED43B14-26AA-1D44-A298-B98F4C46B3E4}"/>
                  </a:ext>
                </a:extLst>
              </p:cNvPr>
              <p:cNvSpPr/>
              <p:nvPr/>
            </p:nvSpPr>
            <p:spPr>
              <a:xfrm>
                <a:off x="3966693" y="3546456"/>
                <a:ext cx="1101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ED43B14-26AA-1D44-A298-B98F4C46B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93" y="3546456"/>
                <a:ext cx="110164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019B8A4C-8323-774E-AF13-FEC5AEECA56F}"/>
              </a:ext>
            </a:extLst>
          </p:cNvPr>
          <p:cNvSpPr/>
          <p:nvPr/>
        </p:nvSpPr>
        <p:spPr>
          <a:xfrm>
            <a:off x="4816341" y="3971953"/>
            <a:ext cx="252000" cy="252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946CF-393C-024D-892A-8E8ABF7A0FC6}"/>
              </a:ext>
            </a:extLst>
          </p:cNvPr>
          <p:cNvSpPr/>
          <p:nvPr/>
        </p:nvSpPr>
        <p:spPr>
          <a:xfrm rot="17162596">
            <a:off x="3592598" y="5806004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descending</a:t>
            </a:r>
            <a:endParaRPr lang="en-CN" dirty="0">
              <a:solidFill>
                <a:schemeClr val="accent6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646D6C-F295-894E-9C7B-0AAE74F5F374}"/>
              </a:ext>
            </a:extLst>
          </p:cNvPr>
          <p:cNvSpPr/>
          <p:nvPr/>
        </p:nvSpPr>
        <p:spPr>
          <a:xfrm rot="17162596">
            <a:off x="3711690" y="5573397"/>
            <a:ext cx="1799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descending 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0BF6076-9076-C24A-8275-007A7FF983E8}"/>
              </a:ext>
            </a:extLst>
          </p:cNvPr>
          <p:cNvSpPr txBox="1">
            <a:spLocks/>
          </p:cNvSpPr>
          <p:nvPr/>
        </p:nvSpPr>
        <p:spPr>
          <a:xfrm>
            <a:off x="6989163" y="3144781"/>
            <a:ext cx="4216053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other words,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19A6B8-CA36-4F4C-A5E8-528128EA7AAD}"/>
                  </a:ext>
                </a:extLst>
              </p:cNvPr>
              <p:cNvSpPr/>
              <p:nvPr/>
            </p:nvSpPr>
            <p:spPr>
              <a:xfrm>
                <a:off x="7674733" y="3952574"/>
                <a:ext cx="26713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CN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19A6B8-CA36-4F4C-A5E8-528128EA7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733" y="3952574"/>
                <a:ext cx="267130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3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67355332-9B91-6F4A-83F2-407EB8771AAE}"/>
              </a:ext>
            </a:extLst>
          </p:cNvPr>
          <p:cNvSpPr/>
          <p:nvPr/>
        </p:nvSpPr>
        <p:spPr>
          <a:xfrm rot="19579229">
            <a:off x="187589" y="2763686"/>
            <a:ext cx="5023410" cy="33533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C2F4DB6-9598-CC4D-9BB3-A7811FE6EC3B}"/>
              </a:ext>
            </a:extLst>
          </p:cNvPr>
          <p:cNvSpPr/>
          <p:nvPr/>
        </p:nvSpPr>
        <p:spPr>
          <a:xfrm rot="19579229">
            <a:off x="599505" y="3249230"/>
            <a:ext cx="3812377" cy="24497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Descent Methods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DC706D-C314-794A-94F7-D49127C83612}"/>
              </a:ext>
            </a:extLst>
          </p:cNvPr>
          <p:cNvSpPr txBox="1">
            <a:spLocks/>
          </p:cNvSpPr>
          <p:nvPr/>
        </p:nvSpPr>
        <p:spPr>
          <a:xfrm>
            <a:off x="702649" y="88182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With line search, we can use any search direction as long as it’s descending:</a:t>
            </a:r>
            <a:endParaRPr lang="en-CN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04D324-1EA4-5843-B499-61466DE9AA9F}"/>
              </a:ext>
            </a:extLst>
          </p:cNvPr>
          <p:cNvSpPr/>
          <p:nvPr/>
        </p:nvSpPr>
        <p:spPr>
          <a:xfrm rot="19579229">
            <a:off x="1128156" y="3736337"/>
            <a:ext cx="2755076" cy="147550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208FBB3-4ADF-3C43-9D41-9AC0811C3AB1}"/>
              </a:ext>
            </a:extLst>
          </p:cNvPr>
          <p:cNvSpPr/>
          <p:nvPr/>
        </p:nvSpPr>
        <p:spPr>
          <a:xfrm rot="19579229">
            <a:off x="1754448" y="4113110"/>
            <a:ext cx="1502490" cy="721961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49348-278B-C640-BDB5-4646EE1A6B48}"/>
              </a:ext>
            </a:extLst>
          </p:cNvPr>
          <p:cNvSpPr/>
          <p:nvPr/>
        </p:nvSpPr>
        <p:spPr>
          <a:xfrm>
            <a:off x="2367818" y="4348657"/>
            <a:ext cx="252000" cy="25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D058E5-781C-6148-BA2C-59B92DFE13DB}"/>
                  </a:ext>
                </a:extLst>
              </p:cNvPr>
              <p:cNvSpPr/>
              <p:nvPr/>
            </p:nvSpPr>
            <p:spPr>
              <a:xfrm>
                <a:off x="1250977" y="6020953"/>
                <a:ext cx="12345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D058E5-781C-6148-BA2C-59B92DFE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977" y="6020953"/>
                <a:ext cx="123450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694F3AE-A3E8-854A-A25E-4328BA1E2594}"/>
                  </a:ext>
                </a:extLst>
              </p:cNvPr>
              <p:cNvSpPr/>
              <p:nvPr/>
            </p:nvSpPr>
            <p:spPr>
              <a:xfrm>
                <a:off x="1329756" y="5516965"/>
                <a:ext cx="12345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694F3AE-A3E8-854A-A25E-4328BA1E2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756" y="5516965"/>
                <a:ext cx="123450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AC9B543-44A8-6D4E-9445-03183DC6D003}"/>
                  </a:ext>
                </a:extLst>
              </p:cNvPr>
              <p:cNvSpPr/>
              <p:nvPr/>
            </p:nvSpPr>
            <p:spPr>
              <a:xfrm>
                <a:off x="1371323" y="5014231"/>
                <a:ext cx="12345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AC9B543-44A8-6D4E-9445-03183DC6D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23" y="5014231"/>
                <a:ext cx="123450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81860C-5AD2-6243-8C13-FF17D2429C35}"/>
                  </a:ext>
                </a:extLst>
              </p:cNvPr>
              <p:cNvSpPr/>
              <p:nvPr/>
            </p:nvSpPr>
            <p:spPr>
              <a:xfrm>
                <a:off x="2053855" y="4493973"/>
                <a:ext cx="4874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81860C-5AD2-6243-8C13-FF17D2429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55" y="4493973"/>
                <a:ext cx="48744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D899AD-A9C2-694F-95E5-97D7934B5FF9}"/>
                  </a:ext>
                </a:extLst>
              </p:cNvPr>
              <p:cNvSpPr/>
              <p:nvPr/>
            </p:nvSpPr>
            <p:spPr>
              <a:xfrm>
                <a:off x="4954996" y="3693342"/>
                <a:ext cx="377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D899AD-A9C2-694F-95E5-97D7934B5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996" y="3693342"/>
                <a:ext cx="37702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C9850F-D4FD-6847-92A4-A398BC6C7370}"/>
              </a:ext>
            </a:extLst>
          </p:cNvPr>
          <p:cNvCxnSpPr>
            <a:cxnSpLocks/>
          </p:cNvCxnSpPr>
          <p:nvPr/>
        </p:nvCxnSpPr>
        <p:spPr>
          <a:xfrm flipV="1">
            <a:off x="4022781" y="4082260"/>
            <a:ext cx="780289" cy="5487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9B8A4C-8323-774E-AF13-FEC5AEECA56F}"/>
              </a:ext>
            </a:extLst>
          </p:cNvPr>
          <p:cNvSpPr/>
          <p:nvPr/>
        </p:nvSpPr>
        <p:spPr>
          <a:xfrm>
            <a:off x="4816341" y="3971953"/>
            <a:ext cx="252000" cy="252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676FFCC-820C-3A45-A473-428334048830}"/>
                  </a:ext>
                </a:extLst>
              </p:cNvPr>
              <p:cNvSpPr/>
              <p:nvPr/>
            </p:nvSpPr>
            <p:spPr>
              <a:xfrm>
                <a:off x="4090346" y="4155740"/>
                <a:ext cx="7469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676FFCC-820C-3A45-A473-428334048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46" y="4155740"/>
                <a:ext cx="74699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C1908C9A-0849-7845-88B6-7BF3F0B9C085}"/>
              </a:ext>
            </a:extLst>
          </p:cNvPr>
          <p:cNvSpPr txBox="1">
            <a:spLocks/>
          </p:cNvSpPr>
          <p:nvPr/>
        </p:nvSpPr>
        <p:spPr>
          <a:xfrm>
            <a:off x="6534736" y="2888846"/>
            <a:ext cx="4582793" cy="200910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CD1F2A6-4583-8F43-86FC-4846B3F4DF18}"/>
                  </a:ext>
                </a:extLst>
              </p:cNvPr>
              <p:cNvSpPr/>
              <p:nvPr/>
            </p:nvSpPr>
            <p:spPr>
              <a:xfrm>
                <a:off x="6766116" y="3638638"/>
                <a:ext cx="218356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CD1F2A6-4583-8F43-86FC-4846B3F4D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116" y="3638638"/>
                <a:ext cx="2183565" cy="400110"/>
              </a:xfrm>
              <a:prstGeom prst="rect">
                <a:avLst/>
              </a:prstGeom>
              <a:blipFill>
                <a:blip r:embed="rId8"/>
                <a:stretch>
                  <a:fillRect l="-2890"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CB692DC-5BDF-5F42-B911-B21C2854B475}"/>
                  </a:ext>
                </a:extLst>
              </p:cNvPr>
              <p:cNvSpPr/>
              <p:nvPr/>
            </p:nvSpPr>
            <p:spPr>
              <a:xfrm>
                <a:off x="6768680" y="3246242"/>
                <a:ext cx="2181001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CB692DC-5BDF-5F42-B911-B21C2854B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680" y="3246242"/>
                <a:ext cx="2181001" cy="421462"/>
              </a:xfrm>
              <a:prstGeom prst="rect">
                <a:avLst/>
              </a:prstGeom>
              <a:blipFill>
                <a:blip r:embed="rId9"/>
                <a:stretch>
                  <a:fillRect l="-2312" t="-2941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CC970FD-EC05-F04E-9BB0-0F6C9768B97C}"/>
                  </a:ext>
                </a:extLst>
              </p:cNvPr>
              <p:cNvSpPr/>
              <p:nvPr/>
            </p:nvSpPr>
            <p:spPr>
              <a:xfrm>
                <a:off x="6777178" y="4355795"/>
                <a:ext cx="1525674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CC970FD-EC05-F04E-9BB0-0F6C9768B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178" y="4355795"/>
                <a:ext cx="1525674" cy="4210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AE07CE4F-2688-E041-BD15-86315BDF3073}"/>
              </a:ext>
            </a:extLst>
          </p:cNvPr>
          <p:cNvSpPr/>
          <p:nvPr/>
        </p:nvSpPr>
        <p:spPr>
          <a:xfrm>
            <a:off x="7972638" y="2867484"/>
            <a:ext cx="2477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Descent Methods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7FCDA4B-FA28-2B4B-A8B2-9021C5794883}"/>
                  </a:ext>
                </a:extLst>
              </p:cNvPr>
              <p:cNvSpPr/>
              <p:nvPr/>
            </p:nvSpPr>
            <p:spPr>
              <a:xfrm>
                <a:off x="7417134" y="4015060"/>
                <a:ext cx="327487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7FCDA4B-FA28-2B4B-A8B2-9021C5794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34" y="4015060"/>
                <a:ext cx="3274871" cy="4397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BF738D7-DCBD-9B43-AB62-67C4AB06793B}"/>
                  </a:ext>
                </a:extLst>
              </p:cNvPr>
              <p:cNvSpPr/>
              <p:nvPr/>
            </p:nvSpPr>
            <p:spPr>
              <a:xfrm>
                <a:off x="3364090" y="1679619"/>
                <a:ext cx="603800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&gt;…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BF738D7-DCBD-9B43-AB62-67C4AB067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090" y="1679619"/>
                <a:ext cx="6038000" cy="5091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15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/>
      <p:bldP spid="59" grpId="0"/>
      <p:bldP spid="60" grpId="0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Descent Methods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8186542-F139-2D46-B9E0-C2A17C178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57" y="1498197"/>
            <a:ext cx="10715886" cy="490669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Gradient descent is a descent method, since:</a:t>
            </a:r>
          </a:p>
          <a:p>
            <a:endParaRPr lang="en-US" sz="2400" dirty="0">
              <a:latin typeface="+mj-lt"/>
            </a:endParaRPr>
          </a:p>
          <a:p>
            <a:endParaRPr lang="en-US" sz="600" dirty="0">
              <a:latin typeface="+mj-lt"/>
            </a:endParaRPr>
          </a:p>
          <a:p>
            <a:pPr marL="0" indent="0">
              <a:buNone/>
            </a:pPr>
            <a:endParaRPr lang="en-US" sz="100" dirty="0">
              <a:latin typeface="+mj-lt"/>
            </a:endParaRPr>
          </a:p>
          <a:p>
            <a:r>
              <a:rPr lang="en-US" sz="2400" dirty="0">
                <a:latin typeface="+mj-lt"/>
              </a:rPr>
              <a:t>Newton’s method is also a descent method, if the Hessian is always positive definite:</a:t>
            </a:r>
          </a:p>
          <a:p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Any method using a positive definite matrix </a:t>
            </a:r>
            <a:r>
              <a:rPr lang="en-US" sz="2400" b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to modify the gradient yields a descent method: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270D5BD-4CD2-134E-9ACF-BB613220D221}"/>
                  </a:ext>
                </a:extLst>
              </p:cNvPr>
              <p:cNvSpPr/>
              <p:nvPr/>
            </p:nvSpPr>
            <p:spPr>
              <a:xfrm>
                <a:off x="5906381" y="1969399"/>
                <a:ext cx="337182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CN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270D5BD-4CD2-134E-9ACF-BB613220D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381" y="1969399"/>
                <a:ext cx="3371820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CDA1CE-6F6C-8241-A446-9661C60611E5}"/>
                  </a:ext>
                </a:extLst>
              </p:cNvPr>
              <p:cNvSpPr/>
              <p:nvPr/>
            </p:nvSpPr>
            <p:spPr>
              <a:xfrm>
                <a:off x="2754308" y="1998790"/>
                <a:ext cx="2287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CDA1CE-6F6C-8241-A446-9661C6061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08" y="1998790"/>
                <a:ext cx="22876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0C887F65-2ED2-364F-AF36-1BF38331EA36}"/>
              </a:ext>
            </a:extLst>
          </p:cNvPr>
          <p:cNvSpPr/>
          <p:nvPr/>
        </p:nvSpPr>
        <p:spPr>
          <a:xfrm>
            <a:off x="5204326" y="2128985"/>
            <a:ext cx="475013" cy="19000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94909E-0225-EC49-9619-BE6264643E3C}"/>
                  </a:ext>
                </a:extLst>
              </p:cNvPr>
              <p:cNvSpPr/>
              <p:nvPr/>
            </p:nvSpPr>
            <p:spPr>
              <a:xfrm>
                <a:off x="5841743" y="3074427"/>
                <a:ext cx="4877874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CN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94909E-0225-EC49-9619-BE6264643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743" y="3074427"/>
                <a:ext cx="4877874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39867A-3517-8B4A-8233-CBEDBF302616}"/>
                  </a:ext>
                </a:extLst>
              </p:cNvPr>
              <p:cNvSpPr/>
              <p:nvPr/>
            </p:nvSpPr>
            <p:spPr>
              <a:xfrm>
                <a:off x="1306610" y="3133443"/>
                <a:ext cx="3776290" cy="732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39867A-3517-8B4A-8233-CBEDBF302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610" y="3133443"/>
                <a:ext cx="3776290" cy="7328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A1781E51-175C-5A4E-9CC9-07BB071E033D}"/>
              </a:ext>
            </a:extLst>
          </p:cNvPr>
          <p:cNvSpPr/>
          <p:nvPr/>
        </p:nvSpPr>
        <p:spPr>
          <a:xfrm>
            <a:off x="5204326" y="3463453"/>
            <a:ext cx="475013" cy="19000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5208918-1933-3847-B1AF-44FA67317A15}"/>
                  </a:ext>
                </a:extLst>
              </p:cNvPr>
              <p:cNvSpPr/>
              <p:nvPr/>
            </p:nvSpPr>
            <p:spPr>
              <a:xfrm>
                <a:off x="5906381" y="4974918"/>
                <a:ext cx="388163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CN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CN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5208918-1933-3847-B1AF-44FA67317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381" y="4974918"/>
                <a:ext cx="3881639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2F0249-A876-FD41-84C4-31E521064B65}"/>
                  </a:ext>
                </a:extLst>
              </p:cNvPr>
              <p:cNvSpPr/>
              <p:nvPr/>
            </p:nvSpPr>
            <p:spPr>
              <a:xfrm>
                <a:off x="2249940" y="4998675"/>
                <a:ext cx="27919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2F0249-A876-FD41-84C4-31E521064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40" y="4998675"/>
                <a:ext cx="27919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D5E51749-4E1A-7646-BA32-E7CAE3A71281}"/>
              </a:ext>
            </a:extLst>
          </p:cNvPr>
          <p:cNvSpPr/>
          <p:nvPr/>
        </p:nvSpPr>
        <p:spPr>
          <a:xfrm>
            <a:off x="5204326" y="5134506"/>
            <a:ext cx="475013" cy="19000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29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26" grpId="0"/>
      <p:bldP spid="9" grpId="0"/>
      <p:bldP spid="10" grpId="0" animBg="1"/>
      <p:bldP spid="29" grpId="0"/>
      <p:bldP spid="30" grpId="0"/>
      <p:bldP spid="31" grpId="0" animBg="1"/>
      <p:bldP spid="32" grpId="0"/>
      <p:bldP spid="33" grpId="0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D087C1E0-0CDB-704C-9E5F-4A2E49DB8A02}"/>
              </a:ext>
            </a:extLst>
          </p:cNvPr>
          <p:cNvSpPr txBox="1">
            <a:spLocks/>
          </p:cNvSpPr>
          <p:nvPr/>
        </p:nvSpPr>
        <p:spPr>
          <a:xfrm>
            <a:off x="9946610" y="3568749"/>
            <a:ext cx="1776362" cy="113627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08EC4CB-93DF-A641-B31C-930361248415}"/>
              </a:ext>
            </a:extLst>
          </p:cNvPr>
          <p:cNvSpPr txBox="1">
            <a:spLocks/>
          </p:cNvSpPr>
          <p:nvPr/>
        </p:nvSpPr>
        <p:spPr>
          <a:xfrm>
            <a:off x="7766986" y="3568749"/>
            <a:ext cx="1927805" cy="113627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11C96F2-6624-0E43-A1CC-A70E7516E259}"/>
              </a:ext>
            </a:extLst>
          </p:cNvPr>
          <p:cNvSpPr txBox="1">
            <a:spLocks/>
          </p:cNvSpPr>
          <p:nvPr/>
        </p:nvSpPr>
        <p:spPr>
          <a:xfrm>
            <a:off x="4641622" y="3586689"/>
            <a:ext cx="2847512" cy="111833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0F923A7-350B-294F-ACE9-F6416AFDCD89}"/>
              </a:ext>
            </a:extLst>
          </p:cNvPr>
          <p:cNvSpPr txBox="1">
            <a:spLocks/>
          </p:cNvSpPr>
          <p:nvPr/>
        </p:nvSpPr>
        <p:spPr>
          <a:xfrm>
            <a:off x="2013929" y="3568749"/>
            <a:ext cx="2301120" cy="113627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3F6C08F-7410-894B-8E3F-EF7B364F9FB6}"/>
              </a:ext>
            </a:extLst>
          </p:cNvPr>
          <p:cNvSpPr txBox="1">
            <a:spLocks/>
          </p:cNvSpPr>
          <p:nvPr/>
        </p:nvSpPr>
        <p:spPr>
          <a:xfrm>
            <a:off x="494229" y="3586689"/>
            <a:ext cx="1154041" cy="111833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Descent Methods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18B53B-5985-034F-88A7-71F2D9454761}"/>
              </a:ext>
            </a:extLst>
          </p:cNvPr>
          <p:cNvSpPr txBox="1">
            <a:spLocks/>
          </p:cNvSpPr>
          <p:nvPr/>
        </p:nvSpPr>
        <p:spPr>
          <a:xfrm>
            <a:off x="978364" y="1633872"/>
            <a:ext cx="4598443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unified descent framework</a:t>
            </a:r>
            <a:endParaRPr lang="en-CN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F13FEB6-3237-3E49-9271-A37A8C48187D}"/>
              </a:ext>
            </a:extLst>
          </p:cNvPr>
          <p:cNvSpPr txBox="1">
            <a:spLocks/>
          </p:cNvSpPr>
          <p:nvPr/>
        </p:nvSpPr>
        <p:spPr>
          <a:xfrm>
            <a:off x="5298883" y="1055818"/>
            <a:ext cx="5535666" cy="200910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9E0FA-7FD5-514A-96BC-A767399E716A}"/>
                  </a:ext>
                </a:extLst>
              </p:cNvPr>
              <p:cNvSpPr/>
              <p:nvPr/>
            </p:nvSpPr>
            <p:spPr>
              <a:xfrm>
                <a:off x="5457652" y="1826972"/>
                <a:ext cx="218356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9E0FA-7FD5-514A-96BC-A767399E7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652" y="1826972"/>
                <a:ext cx="2183565" cy="400110"/>
              </a:xfrm>
              <a:prstGeom prst="rect">
                <a:avLst/>
              </a:prstGeom>
              <a:blipFill>
                <a:blip r:embed="rId2"/>
                <a:stretch>
                  <a:fillRect l="-2890" t="-937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63926A3-3556-C34D-A169-D00A24530626}"/>
                  </a:ext>
                </a:extLst>
              </p:cNvPr>
              <p:cNvSpPr/>
              <p:nvPr/>
            </p:nvSpPr>
            <p:spPr>
              <a:xfrm>
                <a:off x="5460216" y="1434576"/>
                <a:ext cx="2181001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63926A3-3556-C34D-A169-D00A24530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216" y="1434576"/>
                <a:ext cx="2181001" cy="421462"/>
              </a:xfrm>
              <a:prstGeom prst="rect">
                <a:avLst/>
              </a:prstGeom>
              <a:blipFill>
                <a:blip r:embed="rId3"/>
                <a:stretch>
                  <a:fillRect l="-3488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13991D-0544-3A4A-AE88-0CFACB2AF38C}"/>
                  </a:ext>
                </a:extLst>
              </p:cNvPr>
              <p:cNvSpPr/>
              <p:nvPr/>
            </p:nvSpPr>
            <p:spPr>
              <a:xfrm>
                <a:off x="5468714" y="2544129"/>
                <a:ext cx="1525674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13991D-0544-3A4A-AE88-0CFACB2AF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14" y="2544129"/>
                <a:ext cx="1525674" cy="421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573ECA29-6C99-A646-94BC-7210AC8424E6}"/>
              </a:ext>
            </a:extLst>
          </p:cNvPr>
          <p:cNvSpPr/>
          <p:nvPr/>
        </p:nvSpPr>
        <p:spPr>
          <a:xfrm>
            <a:off x="6664174" y="1055818"/>
            <a:ext cx="2477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Descent Methods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C86D5A0-0006-7E43-A66B-6F0D74812D7B}"/>
                  </a:ext>
                </a:extLst>
              </p:cNvPr>
              <p:cNvSpPr/>
              <p:nvPr/>
            </p:nvSpPr>
            <p:spPr>
              <a:xfrm>
                <a:off x="6108670" y="2203394"/>
                <a:ext cx="4380495" cy="505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C86D5A0-0006-7E43-A66B-6F0D74812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670" y="2203394"/>
                <a:ext cx="4380495" cy="505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C3142593-5A76-6145-AB3E-C6C5491E6E52}"/>
              </a:ext>
            </a:extLst>
          </p:cNvPr>
          <p:cNvSpPr txBox="1">
            <a:spLocks/>
          </p:cNvSpPr>
          <p:nvPr/>
        </p:nvSpPr>
        <p:spPr>
          <a:xfrm>
            <a:off x="363646" y="3428256"/>
            <a:ext cx="1368151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Gradient </a:t>
            </a:r>
          </a:p>
          <a:p>
            <a:pPr algn="ctr"/>
            <a:r>
              <a:rPr lang="en-US" sz="2000" b="1" dirty="0"/>
              <a:t>Descent</a:t>
            </a:r>
            <a:endParaRPr lang="en-CN" sz="2000" b="1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FEE199C-6463-E44F-BC7E-724234BD8954}"/>
              </a:ext>
            </a:extLst>
          </p:cNvPr>
          <p:cNvSpPr txBox="1">
            <a:spLocks/>
          </p:cNvSpPr>
          <p:nvPr/>
        </p:nvSpPr>
        <p:spPr>
          <a:xfrm>
            <a:off x="10212449" y="3396248"/>
            <a:ext cx="1368151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Newton’s Method</a:t>
            </a:r>
            <a:endParaRPr lang="en-CN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6044B4-7452-1F42-93C2-57E2C62889DA}"/>
                  </a:ext>
                </a:extLst>
              </p:cNvPr>
              <p:cNvSpPr/>
              <p:nvPr/>
            </p:nvSpPr>
            <p:spPr>
              <a:xfrm>
                <a:off x="502630" y="4254339"/>
                <a:ext cx="1125629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6044B4-7452-1F42-93C2-57E2C6288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0" y="4254339"/>
                <a:ext cx="1125629" cy="421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9DECEA7-82F5-A540-AAC4-0239050270AC}"/>
                  </a:ext>
                </a:extLst>
              </p:cNvPr>
              <p:cNvSpPr/>
              <p:nvPr/>
            </p:nvSpPr>
            <p:spPr>
              <a:xfrm>
                <a:off x="10096219" y="4179370"/>
                <a:ext cx="1628587" cy="516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9DECEA7-82F5-A540-AAC4-023905027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219" y="4179370"/>
                <a:ext cx="1628587" cy="516936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Left-Right Arrow 10">
                <a:extLst>
                  <a:ext uri="{FF2B5EF4-FFF2-40B4-BE49-F238E27FC236}">
                    <a16:creationId xmlns:a16="http://schemas.microsoft.com/office/drawing/2014/main" id="{294B1838-2781-0840-B96B-45C3B5379F04}"/>
                  </a:ext>
                </a:extLst>
              </p:cNvPr>
              <p:cNvSpPr/>
              <p:nvPr/>
            </p:nvSpPr>
            <p:spPr>
              <a:xfrm>
                <a:off x="567682" y="4757769"/>
                <a:ext cx="10812660" cy="623588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/>
                  <a:t>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1" name="Left-Right Arrow 10">
                <a:extLst>
                  <a:ext uri="{FF2B5EF4-FFF2-40B4-BE49-F238E27FC236}">
                    <a16:creationId xmlns:a16="http://schemas.microsoft.com/office/drawing/2014/main" id="{294B1838-2781-0840-B96B-45C3B5379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2" y="4757769"/>
                <a:ext cx="10812660" cy="623588"/>
              </a:xfrm>
              <a:prstGeom prst="left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0A1BDFE3-C335-2741-B8EE-E5ABF2194E66}"/>
              </a:ext>
            </a:extLst>
          </p:cNvPr>
          <p:cNvSpPr txBox="1">
            <a:spLocks/>
          </p:cNvSpPr>
          <p:nvPr/>
        </p:nvSpPr>
        <p:spPr>
          <a:xfrm>
            <a:off x="384329" y="5468304"/>
            <a:ext cx="1854884" cy="371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Cheap iterations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C6F77AA-8C35-884E-AFA7-C9DEA8185F8D}"/>
              </a:ext>
            </a:extLst>
          </p:cNvPr>
          <p:cNvSpPr txBox="1">
            <a:spLocks/>
          </p:cNvSpPr>
          <p:nvPr/>
        </p:nvSpPr>
        <p:spPr>
          <a:xfrm>
            <a:off x="384329" y="5927050"/>
            <a:ext cx="1854885" cy="3717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Many iterations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1BED073-22E7-044F-8B70-FE4CCDBD944C}"/>
              </a:ext>
            </a:extLst>
          </p:cNvPr>
          <p:cNvSpPr txBox="1">
            <a:spLocks/>
          </p:cNvSpPr>
          <p:nvPr/>
        </p:nvSpPr>
        <p:spPr>
          <a:xfrm>
            <a:off x="9868087" y="5468304"/>
            <a:ext cx="1854884" cy="371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Few iterations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48F431D-2BE4-7448-A51F-EB1A9BD43ABD}"/>
              </a:ext>
            </a:extLst>
          </p:cNvPr>
          <p:cNvSpPr txBox="1">
            <a:spLocks/>
          </p:cNvSpPr>
          <p:nvPr/>
        </p:nvSpPr>
        <p:spPr>
          <a:xfrm>
            <a:off x="9868087" y="5927050"/>
            <a:ext cx="1854885" cy="3717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Costly iterations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292E8FD-7D03-5846-A604-E5DDD749F50E}"/>
              </a:ext>
            </a:extLst>
          </p:cNvPr>
          <p:cNvSpPr txBox="1">
            <a:spLocks/>
          </p:cNvSpPr>
          <p:nvPr/>
        </p:nvSpPr>
        <p:spPr>
          <a:xfrm>
            <a:off x="2078157" y="3415762"/>
            <a:ext cx="2086077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[Wang et al. 2015]</a:t>
            </a:r>
            <a:endParaRPr lang="en-CN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597C807-2487-E04A-99EB-15091105B5D7}"/>
                  </a:ext>
                </a:extLst>
              </p:cNvPr>
              <p:cNvSpPr/>
              <p:nvPr/>
            </p:nvSpPr>
            <p:spPr>
              <a:xfrm>
                <a:off x="1927344" y="4175865"/>
                <a:ext cx="2387705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597C807-2487-E04A-99EB-15091105B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44" y="4175865"/>
                <a:ext cx="2387705" cy="5529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526869E-4D5A-F446-A6DC-69D2957066FE}"/>
              </a:ext>
            </a:extLst>
          </p:cNvPr>
          <p:cNvSpPr/>
          <p:nvPr/>
        </p:nvSpPr>
        <p:spPr>
          <a:xfrm>
            <a:off x="4670587" y="3736112"/>
            <a:ext cx="2841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[</a:t>
            </a:r>
            <a:r>
              <a:rPr lang="en-US" sz="2000" b="1" dirty="0" err="1">
                <a:latin typeface="+mj-lt"/>
              </a:rPr>
              <a:t>Fratarcangeli</a:t>
            </a:r>
            <a:r>
              <a:rPr lang="en-US" sz="2000" b="1" dirty="0">
                <a:latin typeface="+mj-lt"/>
              </a:rPr>
              <a:t> et al. 2016]</a:t>
            </a:r>
            <a:endParaRPr lang="en-CN" sz="20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4593D4-8B3E-9448-92D1-CB9AC97F63FA}"/>
                  </a:ext>
                </a:extLst>
              </p:cNvPr>
              <p:cNvSpPr/>
              <p:nvPr/>
            </p:nvSpPr>
            <p:spPr>
              <a:xfrm>
                <a:off x="4804138" y="4188359"/>
                <a:ext cx="2552815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lower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4593D4-8B3E-9448-92D1-CB9AC97F6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138" y="4188359"/>
                <a:ext cx="2552815" cy="5529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>
            <a:extLst>
              <a:ext uri="{FF2B5EF4-FFF2-40B4-BE49-F238E27FC236}">
                <a16:creationId xmlns:a16="http://schemas.microsoft.com/office/drawing/2014/main" id="{684FE694-5065-4A4E-9B58-5ACB4447CFA8}"/>
              </a:ext>
            </a:extLst>
          </p:cNvPr>
          <p:cNvSpPr txBox="1">
            <a:spLocks/>
          </p:cNvSpPr>
          <p:nvPr/>
        </p:nvSpPr>
        <p:spPr>
          <a:xfrm>
            <a:off x="7696485" y="3428256"/>
            <a:ext cx="2086077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Projective Dynamics</a:t>
            </a:r>
            <a:endParaRPr lang="en-CN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9AD3DD7-FEA2-C446-AD69-B0DF32F1F607}"/>
                  </a:ext>
                </a:extLst>
              </p:cNvPr>
              <p:cNvSpPr/>
              <p:nvPr/>
            </p:nvSpPr>
            <p:spPr>
              <a:xfrm>
                <a:off x="7913564" y="4252184"/>
                <a:ext cx="1710725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𝐂𝐨𝐧𝐬𝐭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9AD3DD7-FEA2-C446-AD69-B0DF32F1F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564" y="4252184"/>
                <a:ext cx="1710725" cy="4210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80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47" grpId="0" animBg="1"/>
      <p:bldP spid="46" grpId="0" animBg="1"/>
      <p:bldP spid="45" grpId="0" animBg="1"/>
      <p:bldP spid="27" grpId="0"/>
      <p:bldP spid="28" grpId="0"/>
      <p:bldP spid="8" grpId="0"/>
      <p:bldP spid="35" grpId="0"/>
      <p:bldP spid="11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12" grpId="0"/>
      <p:bldP spid="42" grpId="0"/>
      <p:bldP spid="43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02" y="8313"/>
            <a:ext cx="10515600" cy="1325563"/>
          </a:xfrm>
        </p:spPr>
        <p:txBody>
          <a:bodyPr/>
          <a:lstStyle/>
          <a:p>
            <a:r>
              <a:rPr lang="en-US" b="1" dirty="0"/>
              <a:t>Descent Methods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25</a:t>
            </a:fld>
            <a:endParaRPr kumimoji="1" lang="zh-CN" alt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EFDBE9-206A-9644-87FA-EFE11FC771BA}"/>
              </a:ext>
            </a:extLst>
          </p:cNvPr>
          <p:cNvCxnSpPr/>
          <p:nvPr/>
        </p:nvCxnSpPr>
        <p:spPr>
          <a:xfrm>
            <a:off x="1329046" y="5995804"/>
            <a:ext cx="93933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D5F94E-1CA1-0B44-8195-92CD573EF590}"/>
              </a:ext>
            </a:extLst>
          </p:cNvPr>
          <p:cNvCxnSpPr>
            <a:cxnSpLocks/>
          </p:cNvCxnSpPr>
          <p:nvPr/>
        </p:nvCxnSpPr>
        <p:spPr>
          <a:xfrm flipV="1">
            <a:off x="1539834" y="1333877"/>
            <a:ext cx="0" cy="48399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4B20093-B107-834E-BDEC-1BC18F1AF50D}"/>
              </a:ext>
            </a:extLst>
          </p:cNvPr>
          <p:cNvSpPr txBox="1">
            <a:spLocks/>
          </p:cNvSpPr>
          <p:nvPr/>
        </p:nvSpPr>
        <p:spPr>
          <a:xfrm>
            <a:off x="4779457" y="6173794"/>
            <a:ext cx="4033023" cy="365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Per-Iteration Cost</a:t>
            </a:r>
            <a:endParaRPr lang="en-CN" sz="2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9CA24D0-62B2-F747-803A-F0B24A3CB623}"/>
              </a:ext>
            </a:extLst>
          </p:cNvPr>
          <p:cNvSpPr txBox="1">
            <a:spLocks/>
          </p:cNvSpPr>
          <p:nvPr/>
        </p:nvSpPr>
        <p:spPr>
          <a:xfrm rot="16200000">
            <a:off x="-315749" y="3301995"/>
            <a:ext cx="2807733" cy="365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Number of Iterations</a:t>
            </a:r>
            <a:endParaRPr lang="en-CN" sz="240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3DF98E0-3EE9-D248-8DFA-F96DD8FEA81C}"/>
              </a:ext>
            </a:extLst>
          </p:cNvPr>
          <p:cNvSpPr/>
          <p:nvPr/>
        </p:nvSpPr>
        <p:spPr>
          <a:xfrm>
            <a:off x="1952905" y="1471368"/>
            <a:ext cx="8935260" cy="4026363"/>
          </a:xfrm>
          <a:custGeom>
            <a:avLst/>
            <a:gdLst>
              <a:gd name="connsiteX0" fmla="*/ 0 w 7089569"/>
              <a:gd name="connsiteY0" fmla="*/ 0 h 4678878"/>
              <a:gd name="connsiteX1" fmla="*/ 1294410 w 7089569"/>
              <a:gd name="connsiteY1" fmla="*/ 3265714 h 4678878"/>
              <a:gd name="connsiteX2" fmla="*/ 7089569 w 7089569"/>
              <a:gd name="connsiteY2" fmla="*/ 4678878 h 467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9569" h="4678878">
                <a:moveTo>
                  <a:pt x="0" y="0"/>
                </a:moveTo>
                <a:cubicBezTo>
                  <a:pt x="56407" y="1242950"/>
                  <a:pt x="112815" y="2485901"/>
                  <a:pt x="1294410" y="3265714"/>
                </a:cubicBezTo>
                <a:cubicBezTo>
                  <a:pt x="2476005" y="4045527"/>
                  <a:pt x="4782787" y="4362202"/>
                  <a:pt x="7089569" y="4678878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E6C79F4-7095-E642-AE2F-B91DF3D6F785}"/>
              </a:ext>
            </a:extLst>
          </p:cNvPr>
          <p:cNvSpPr txBox="1">
            <a:spLocks/>
          </p:cNvSpPr>
          <p:nvPr/>
        </p:nvSpPr>
        <p:spPr>
          <a:xfrm>
            <a:off x="10315824" y="4574868"/>
            <a:ext cx="1368151" cy="7063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F004997-BEE9-FF4D-A7D2-E81344B78310}"/>
              </a:ext>
            </a:extLst>
          </p:cNvPr>
          <p:cNvSpPr txBox="1">
            <a:spLocks/>
          </p:cNvSpPr>
          <p:nvPr/>
        </p:nvSpPr>
        <p:spPr>
          <a:xfrm>
            <a:off x="7365341" y="4126815"/>
            <a:ext cx="1229739" cy="76160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246C6E73-E14F-9C40-A935-AB51532DB9DD}"/>
              </a:ext>
            </a:extLst>
          </p:cNvPr>
          <p:cNvSpPr txBox="1">
            <a:spLocks/>
          </p:cNvSpPr>
          <p:nvPr/>
        </p:nvSpPr>
        <p:spPr>
          <a:xfrm>
            <a:off x="4867850" y="5244072"/>
            <a:ext cx="2847512" cy="54953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BE78114-94FD-2A45-B44E-B3068456AD20}"/>
              </a:ext>
            </a:extLst>
          </p:cNvPr>
          <p:cNvSpPr txBox="1">
            <a:spLocks/>
          </p:cNvSpPr>
          <p:nvPr/>
        </p:nvSpPr>
        <p:spPr>
          <a:xfrm>
            <a:off x="3590218" y="3631888"/>
            <a:ext cx="2163436" cy="58910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3C1404-4312-374A-977E-D63CD7AAD7CC}"/>
              </a:ext>
            </a:extLst>
          </p:cNvPr>
          <p:cNvSpPr txBox="1">
            <a:spLocks/>
          </p:cNvSpPr>
          <p:nvPr/>
        </p:nvSpPr>
        <p:spPr>
          <a:xfrm>
            <a:off x="2352650" y="1333876"/>
            <a:ext cx="1154041" cy="74366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646B0E2-1206-B049-B165-03329050A1C8}"/>
              </a:ext>
            </a:extLst>
          </p:cNvPr>
          <p:cNvSpPr txBox="1">
            <a:spLocks/>
          </p:cNvSpPr>
          <p:nvPr/>
        </p:nvSpPr>
        <p:spPr>
          <a:xfrm>
            <a:off x="2222067" y="1175443"/>
            <a:ext cx="1368151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Gradient </a:t>
            </a:r>
          </a:p>
          <a:p>
            <a:pPr algn="ctr"/>
            <a:r>
              <a:rPr lang="en-US" sz="2000" b="1" dirty="0"/>
              <a:t>Descent</a:t>
            </a:r>
            <a:endParaRPr lang="en-CN" sz="2000" b="1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8F913D91-AC75-4D43-B7D1-A7B02431E529}"/>
              </a:ext>
            </a:extLst>
          </p:cNvPr>
          <p:cNvSpPr txBox="1">
            <a:spLocks/>
          </p:cNvSpPr>
          <p:nvPr/>
        </p:nvSpPr>
        <p:spPr>
          <a:xfrm>
            <a:off x="10315823" y="4393751"/>
            <a:ext cx="1368151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Newton’s Method</a:t>
            </a:r>
            <a:endParaRPr lang="en-CN" sz="2000" b="1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8CD64B8-B5C7-BB43-803A-B8E9A31D1EE8}"/>
              </a:ext>
            </a:extLst>
          </p:cNvPr>
          <p:cNvSpPr txBox="1">
            <a:spLocks/>
          </p:cNvSpPr>
          <p:nvPr/>
        </p:nvSpPr>
        <p:spPr>
          <a:xfrm>
            <a:off x="3637313" y="3404014"/>
            <a:ext cx="2086077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[Wang et al. 2015]</a:t>
            </a:r>
            <a:endParaRPr lang="en-CN" sz="20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680F5A-0525-3640-928C-73B9C53D900C}"/>
              </a:ext>
            </a:extLst>
          </p:cNvPr>
          <p:cNvSpPr/>
          <p:nvPr/>
        </p:nvSpPr>
        <p:spPr>
          <a:xfrm>
            <a:off x="4893839" y="5311959"/>
            <a:ext cx="2841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[</a:t>
            </a:r>
            <a:r>
              <a:rPr lang="en-US" sz="2000" b="1" dirty="0" err="1">
                <a:latin typeface="+mj-lt"/>
              </a:rPr>
              <a:t>Fratarcangeli</a:t>
            </a:r>
            <a:r>
              <a:rPr lang="en-US" sz="2000" b="1" dirty="0">
                <a:latin typeface="+mj-lt"/>
              </a:rPr>
              <a:t> et al. 2016]</a:t>
            </a:r>
            <a:endParaRPr lang="en-CN" sz="2000" b="1" dirty="0">
              <a:latin typeface="+mj-lt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327E8DA-6EAD-2544-93DB-5121BBC7DE93}"/>
              </a:ext>
            </a:extLst>
          </p:cNvPr>
          <p:cNvSpPr txBox="1">
            <a:spLocks/>
          </p:cNvSpPr>
          <p:nvPr/>
        </p:nvSpPr>
        <p:spPr>
          <a:xfrm>
            <a:off x="6937173" y="4010194"/>
            <a:ext cx="2086077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Projective Dynamics</a:t>
            </a:r>
            <a:endParaRPr lang="en-CN" sz="2000" b="1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E06FA112-BE06-EA48-B85D-A9ACC043345B}"/>
              </a:ext>
            </a:extLst>
          </p:cNvPr>
          <p:cNvSpPr txBox="1">
            <a:spLocks/>
          </p:cNvSpPr>
          <p:nvPr/>
        </p:nvSpPr>
        <p:spPr>
          <a:xfrm>
            <a:off x="4777168" y="1654940"/>
            <a:ext cx="6702547" cy="58910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DB05FA2D-15D2-6E47-AB7C-EC888B4EDAC4}"/>
              </a:ext>
            </a:extLst>
          </p:cNvPr>
          <p:cNvSpPr txBox="1">
            <a:spLocks/>
          </p:cNvSpPr>
          <p:nvPr/>
        </p:nvSpPr>
        <p:spPr>
          <a:xfrm>
            <a:off x="4867850" y="1785369"/>
            <a:ext cx="6813731" cy="365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2"/>
                </a:solidFill>
              </a:rPr>
              <a:t>Total Cost=Per-Iteration Cost * Number of Iterations</a:t>
            </a:r>
            <a:endParaRPr lang="en-CN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52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Comparisons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A222E-4E89-9149-89F0-F4CCBCDF3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1" t="19595" r="16486" b="14632"/>
          <a:stretch/>
        </p:blipFill>
        <p:spPr>
          <a:xfrm>
            <a:off x="2280063" y="1062413"/>
            <a:ext cx="7362701" cy="49762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155772-EF83-6348-B4BF-392276A22218}"/>
              </a:ext>
            </a:extLst>
          </p:cNvPr>
          <p:cNvSpPr/>
          <p:nvPr/>
        </p:nvSpPr>
        <p:spPr>
          <a:xfrm>
            <a:off x="1579757" y="6198459"/>
            <a:ext cx="876331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Wang. 2016. </a:t>
            </a:r>
            <a:r>
              <a:rPr lang="en-US" i="1" dirty="0">
                <a:latin typeface="+mj-lt"/>
              </a:rPr>
              <a:t>Descent Methods for Elastic Body Simulation on the GPU.</a:t>
            </a:r>
            <a:r>
              <a:rPr lang="en-US" dirty="0">
                <a:latin typeface="+mj-lt"/>
              </a:rPr>
              <a:t> TOG (SIGGRAPH Asia).</a:t>
            </a:r>
          </a:p>
        </p:txBody>
      </p:sp>
    </p:spTree>
    <p:extLst>
      <p:ext uri="{BB962C8B-B14F-4D97-AF65-F5344CB8AC3E}">
        <p14:creationId xmlns:p14="http://schemas.microsoft.com/office/powerpoint/2010/main" val="6706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AA56B-46D5-C048-A611-0EC68970D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22" t="10563" r="30664" b="15668"/>
          <a:stretch/>
        </p:blipFill>
        <p:spPr>
          <a:xfrm>
            <a:off x="6397760" y="1074494"/>
            <a:ext cx="4235615" cy="54680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28027-13BF-E148-9CB7-49CB1D3C1B36}"/>
              </a:ext>
            </a:extLst>
          </p:cNvPr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Wang. 2016. </a:t>
            </a:r>
            <a:r>
              <a:rPr lang="en-US" i="1" dirty="0">
                <a:latin typeface="+mj-lt"/>
              </a:rPr>
              <a:t>Descent Methods for Elastic Body Simulation on the GPU.</a:t>
            </a:r>
            <a:r>
              <a:rPr lang="en-US" dirty="0">
                <a:latin typeface="+mj-lt"/>
              </a:rPr>
              <a:t> TOG (SIGGRAPH Asia).</a:t>
            </a:r>
          </a:p>
        </p:txBody>
      </p:sp>
    </p:spTree>
    <p:extLst>
      <p:ext uri="{BB962C8B-B14F-4D97-AF65-F5344CB8AC3E}">
        <p14:creationId xmlns:p14="http://schemas.microsoft.com/office/powerpoint/2010/main" val="2616080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Summary For the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C42F93-A12B-F849-A250-964F8061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42" y="1632214"/>
            <a:ext cx="10715886" cy="490669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We can calculate the Hessian of the FEM elastic energy based on SVD derivatives. 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goal of doing this is for implicit time integration.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Fundamentally, the goal is to solve a nonlinear optimization.</a:t>
            </a:r>
          </a:p>
          <a:p>
            <a:pPr lvl="1"/>
            <a:r>
              <a:rPr lang="en-US" sz="2000" dirty="0">
                <a:latin typeface="+mj-lt"/>
              </a:rPr>
              <a:t>Gradient Descent, Newton’s method, and others can all be considered as descent methods.</a:t>
            </a:r>
          </a:p>
          <a:p>
            <a:pPr lvl="1"/>
            <a:r>
              <a:rPr lang="en-US" sz="2000" dirty="0">
                <a:latin typeface="+mj-lt"/>
              </a:rPr>
              <a:t>The key question is the matrix for calculating the search direction.</a:t>
            </a:r>
          </a:p>
          <a:p>
            <a:pPr lvl="1"/>
            <a:r>
              <a:rPr lang="en-US" sz="2000" dirty="0">
                <a:latin typeface="+mj-lt"/>
              </a:rPr>
              <a:t>We need both the per-iteration cost and the number of iterations to be small.</a:t>
            </a:r>
          </a:p>
          <a:p>
            <a:endParaRPr lang="en-US" sz="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6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Topics for the Day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7F1DBD7-7E5A-D24F-971E-749CBB60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005" y="1664250"/>
            <a:ext cx="9564889" cy="299529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Hessian of Elastic Energy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Implicit Integration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Nonlinear optimization</a:t>
            </a:r>
          </a:p>
          <a:p>
            <a:pPr marL="0" indent="0">
              <a:buNone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4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Hessian of Elastic Energy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1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3E2191B2-89B8-2245-9743-F04D8485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Recall that…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3D3DD6-CE3E-0642-AF0D-4897D85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/>
              <p:nvPr/>
            </p:nvSpPr>
            <p:spPr>
              <a:xfrm>
                <a:off x="1634996" y="1417031"/>
                <a:ext cx="6544612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996" y="1417031"/>
                <a:ext cx="6544612" cy="857351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B0853439-43AA-054C-92D2-B747520D620C}"/>
              </a:ext>
            </a:extLst>
          </p:cNvPr>
          <p:cNvSpPr txBox="1">
            <a:spLocks/>
          </p:cNvSpPr>
          <p:nvPr/>
        </p:nvSpPr>
        <p:spPr>
          <a:xfrm>
            <a:off x="1070996" y="109588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Forces: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5410A32-EA62-3F4B-AF3A-D173C439E71C}"/>
              </a:ext>
            </a:extLst>
          </p:cNvPr>
          <p:cNvSpPr txBox="1">
            <a:spLocks/>
          </p:cNvSpPr>
          <p:nvPr/>
        </p:nvSpPr>
        <p:spPr>
          <a:xfrm>
            <a:off x="1070996" y="4239043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Energy Hessian:</a:t>
            </a:r>
            <a:endParaRPr lang="en-CN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21C99C-E15E-044B-9990-16105B85E179}"/>
                  </a:ext>
                </a:extLst>
              </p:cNvPr>
              <p:cNvSpPr/>
              <p:nvPr/>
            </p:nvSpPr>
            <p:spPr>
              <a:xfrm>
                <a:off x="1666857" y="4553516"/>
                <a:ext cx="8902950" cy="1316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box>
                            <m:box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box>
                            <m:box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box>
                            <m:box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𝐔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diag</m:t>
                                      </m:r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>
                                              <a:latin typeface="Cambria Math" panose="02040503050406030204" pitchFamily="18" charset="0"/>
                                            </a:rPr>
                                            <m:t>𝐕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box>
                            <m:box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box>
                                    <m:box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box>
                                        <m:box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box>
                                    </m:e>
                                  </m:box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521C99C-E15E-044B-9990-16105B85E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57" y="4553516"/>
                <a:ext cx="8902950" cy="1316386"/>
              </a:xfrm>
              <a:prstGeom prst="rect">
                <a:avLst/>
              </a:prstGeom>
              <a:blipFill>
                <a:blip r:embed="rId3"/>
                <a:stretch>
                  <a:fillRect l="-997" t="-75238" b="-1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E7DBFE8-FF0F-D949-9818-E462CDAFF089}"/>
                  </a:ext>
                </a:extLst>
              </p:cNvPr>
              <p:cNvSpPr/>
              <p:nvPr/>
            </p:nvSpPr>
            <p:spPr>
              <a:xfrm>
                <a:off x="2969692" y="3237883"/>
                <a:ext cx="4939108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E7DBFE8-FF0F-D949-9818-E462CDAFF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692" y="3237883"/>
                <a:ext cx="4939108" cy="857351"/>
              </a:xfrm>
              <a:prstGeom prst="rect">
                <a:avLst/>
              </a:prstGeom>
              <a:blipFill>
                <a:blip r:embed="rId4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42944A-2F08-514A-8EAD-AA4DDF9D0B3A}"/>
              </a:ext>
            </a:extLst>
          </p:cNvPr>
          <p:cNvSpPr/>
          <p:nvPr/>
        </p:nvSpPr>
        <p:spPr>
          <a:xfrm>
            <a:off x="7463861" y="1614428"/>
            <a:ext cx="596106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A426D3-289A-C249-96C5-579586672B28}"/>
                  </a:ext>
                </a:extLst>
              </p:cNvPr>
              <p:cNvSpPr/>
              <p:nvPr/>
            </p:nvSpPr>
            <p:spPr>
              <a:xfrm>
                <a:off x="973720" y="2304581"/>
                <a:ext cx="9202969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CN" sz="2400"/>
                            <m:t> 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CN" sz="2400">
                              <a:solidFill>
                                <a:schemeClr val="accent2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A426D3-289A-C249-96C5-579586672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20" y="2304581"/>
                <a:ext cx="9202969" cy="857351"/>
              </a:xfrm>
              <a:prstGeom prst="rect">
                <a:avLst/>
              </a:prstGeom>
              <a:blipFill>
                <a:blip r:embed="rId5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304223-4F4A-7840-AF31-E19634822CCA}"/>
              </a:ext>
            </a:extLst>
          </p:cNvPr>
          <p:cNvSpPr/>
          <p:nvPr/>
        </p:nvSpPr>
        <p:spPr>
          <a:xfrm>
            <a:off x="7463861" y="2512608"/>
            <a:ext cx="2555628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FCD6665-0A4D-244E-B747-7BB511209FA6}"/>
              </a:ext>
            </a:extLst>
          </p:cNvPr>
          <p:cNvSpPr/>
          <p:nvPr/>
        </p:nvSpPr>
        <p:spPr>
          <a:xfrm>
            <a:off x="8999472" y="4821757"/>
            <a:ext cx="1427313" cy="914771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9AF7F23-D2D0-C94C-911A-D51345031E35}"/>
              </a:ext>
            </a:extLst>
          </p:cNvPr>
          <p:cNvSpPr txBox="1">
            <a:spLocks/>
          </p:cNvSpPr>
          <p:nvPr/>
        </p:nvSpPr>
        <p:spPr>
          <a:xfrm>
            <a:off x="9199630" y="5736528"/>
            <a:ext cx="1026996" cy="400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constant</a:t>
            </a:r>
            <a:endParaRPr lang="en-CN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9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2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6A26E55-572E-FD47-AF93-231466954EDC}"/>
                  </a:ext>
                </a:extLst>
              </p:cNvPr>
              <p:cNvSpPr/>
              <p:nvPr/>
            </p:nvSpPr>
            <p:spPr>
              <a:xfrm>
                <a:off x="263217" y="3268398"/>
                <a:ext cx="11665566" cy="1242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𝐔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diag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d>
                                <m:d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diag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  <m:r>
                                                    <a:rPr lang="en-US" sz="20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  <m:r>
                                                    <a:rPr lang="en-US" sz="20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𝜕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box>
                                        <m:box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𝑘𝑙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nary>
                                </m:e>
                              </m:d>
                            </m:e>
                          </m:box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6A26E55-572E-FD47-AF93-231466954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7" y="3268398"/>
                <a:ext cx="11665566" cy="1242007"/>
              </a:xfrm>
              <a:prstGeom prst="rect">
                <a:avLst/>
              </a:prstGeom>
              <a:blipFill>
                <a:blip r:embed="rId2"/>
                <a:stretch>
                  <a:fillRect t="-53535" b="-1171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itle 1">
            <a:extLst>
              <a:ext uri="{FF2B5EF4-FFF2-40B4-BE49-F238E27FC236}">
                <a16:creationId xmlns:a16="http://schemas.microsoft.com/office/drawing/2014/main" id="{612BF820-0A8F-5449-9DEE-7DD2B923877F}"/>
              </a:ext>
            </a:extLst>
          </p:cNvPr>
          <p:cNvSpPr txBox="1">
            <a:spLocks/>
          </p:cNvSpPr>
          <p:nvPr/>
        </p:nvSpPr>
        <p:spPr>
          <a:xfrm>
            <a:off x="3483724" y="5316347"/>
            <a:ext cx="4775004" cy="85267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E2191B2-89B8-2245-9743-F04D8485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Energy Hessian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3D3DD6-CE3E-0642-AF0D-4897D85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CBF547B-E819-B74C-8085-D8397F5B395A}"/>
                  </a:ext>
                </a:extLst>
              </p:cNvPr>
              <p:cNvSpPr/>
              <p:nvPr/>
            </p:nvSpPr>
            <p:spPr>
              <a:xfrm>
                <a:off x="603762" y="1369151"/>
                <a:ext cx="3454344" cy="985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𝐔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diag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CBF547B-E819-B74C-8085-D8397F5B3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62" y="1369151"/>
                <a:ext cx="3454344" cy="985911"/>
              </a:xfrm>
              <a:prstGeom prst="rect">
                <a:avLst/>
              </a:prstGeom>
              <a:blipFill>
                <a:blip r:embed="rId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21FDAAA-A05C-1B4A-B296-4EFAAB32CC2D}"/>
                  </a:ext>
                </a:extLst>
              </p:cNvPr>
              <p:cNvSpPr/>
              <p:nvPr/>
            </p:nvSpPr>
            <p:spPr>
              <a:xfrm>
                <a:off x="840992" y="2158820"/>
                <a:ext cx="10361170" cy="1123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𝐔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diag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diag</m:t>
                                      </m:r>
                                      <m:d>
                                        <m:d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21FDAAA-A05C-1B4A-B296-4EFAAB32C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92" y="2158820"/>
                <a:ext cx="10361170" cy="1123897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D50365-C861-2C4A-AFF9-8FBFC7E5C537}"/>
              </a:ext>
            </a:extLst>
          </p:cNvPr>
          <p:cNvSpPr/>
          <p:nvPr/>
        </p:nvSpPr>
        <p:spPr>
          <a:xfrm>
            <a:off x="1208279" y="3683053"/>
            <a:ext cx="2541703" cy="709242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5D5FC5-B811-1E43-9B71-09B4E2B29BE4}"/>
              </a:ext>
            </a:extLst>
          </p:cNvPr>
          <p:cNvSpPr/>
          <p:nvPr/>
        </p:nvSpPr>
        <p:spPr>
          <a:xfrm>
            <a:off x="8823367" y="3680188"/>
            <a:ext cx="2319160" cy="709242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98176EA-0E17-0546-8D8E-91AC140DB81F}"/>
              </a:ext>
            </a:extLst>
          </p:cNvPr>
          <p:cNvSpPr/>
          <p:nvPr/>
        </p:nvSpPr>
        <p:spPr>
          <a:xfrm>
            <a:off x="4014546" y="3683053"/>
            <a:ext cx="259294" cy="709242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D547523-B6EE-854F-8780-12B090C90531}"/>
              </a:ext>
            </a:extLst>
          </p:cNvPr>
          <p:cNvSpPr/>
          <p:nvPr/>
        </p:nvSpPr>
        <p:spPr>
          <a:xfrm>
            <a:off x="4340990" y="3330490"/>
            <a:ext cx="3189411" cy="1215877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30FD918-DCED-DA4B-93C0-E94E98F2881D}"/>
              </a:ext>
            </a:extLst>
          </p:cNvPr>
          <p:cNvSpPr/>
          <p:nvPr/>
        </p:nvSpPr>
        <p:spPr>
          <a:xfrm>
            <a:off x="8211586" y="3664002"/>
            <a:ext cx="309741" cy="709242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9998DC77-B2AC-1A48-A960-EE68486BAFCC}"/>
              </a:ext>
            </a:extLst>
          </p:cNvPr>
          <p:cNvSpPr txBox="1">
            <a:spLocks/>
          </p:cNvSpPr>
          <p:nvPr/>
        </p:nvSpPr>
        <p:spPr>
          <a:xfrm>
            <a:off x="2185108" y="4373244"/>
            <a:ext cx="1026996" cy="400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known</a:t>
            </a:r>
            <a:endParaRPr lang="en-CN" sz="1800" dirty="0">
              <a:solidFill>
                <a:schemeClr val="accent6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073E9C3-B447-2D4D-9ED7-2D1BE236C8DA}"/>
              </a:ext>
            </a:extLst>
          </p:cNvPr>
          <p:cNvSpPr txBox="1">
            <a:spLocks/>
          </p:cNvSpPr>
          <p:nvPr/>
        </p:nvSpPr>
        <p:spPr>
          <a:xfrm>
            <a:off x="9659423" y="4373244"/>
            <a:ext cx="1026996" cy="400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known</a:t>
            </a:r>
            <a:endParaRPr lang="en-CN" sz="1800" dirty="0">
              <a:solidFill>
                <a:schemeClr val="accent6"/>
              </a:solidFill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64C7D5CC-C3D6-B540-9CAD-E81C6CA44E4F}"/>
              </a:ext>
            </a:extLst>
          </p:cNvPr>
          <p:cNvSpPr txBox="1">
            <a:spLocks/>
          </p:cNvSpPr>
          <p:nvPr/>
        </p:nvSpPr>
        <p:spPr>
          <a:xfrm>
            <a:off x="4526899" y="4558178"/>
            <a:ext cx="3464039" cy="400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Given by </a:t>
            </a:r>
            <a:r>
              <a:rPr lang="en-US" sz="1800" dirty="0" err="1">
                <a:solidFill>
                  <a:schemeClr val="accent5"/>
                </a:solidFill>
              </a:rPr>
              <a:t>hyperelastic</a:t>
            </a:r>
            <a:r>
              <a:rPr lang="en-US" sz="1800" dirty="0">
                <a:solidFill>
                  <a:schemeClr val="accent5"/>
                </a:solidFill>
              </a:rPr>
              <a:t> model</a:t>
            </a:r>
            <a:endParaRPr lang="en-CN" sz="1800" dirty="0">
              <a:solidFill>
                <a:schemeClr val="accent5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62EFA97-40F4-E44F-AA8B-E5C20130F733}"/>
              </a:ext>
            </a:extLst>
          </p:cNvPr>
          <p:cNvSpPr/>
          <p:nvPr/>
        </p:nvSpPr>
        <p:spPr>
          <a:xfrm>
            <a:off x="633046" y="3683053"/>
            <a:ext cx="575233" cy="709242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3884B89-13F5-7845-9773-42D49F379339}"/>
              </a:ext>
            </a:extLst>
          </p:cNvPr>
          <p:cNvSpPr/>
          <p:nvPr/>
        </p:nvSpPr>
        <p:spPr>
          <a:xfrm>
            <a:off x="11225774" y="3664002"/>
            <a:ext cx="575233" cy="709242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244948-DB05-5943-B4B5-1BAE903BC1C5}"/>
              </a:ext>
            </a:extLst>
          </p:cNvPr>
          <p:cNvSpPr/>
          <p:nvPr/>
        </p:nvSpPr>
        <p:spPr>
          <a:xfrm>
            <a:off x="7561598" y="3664002"/>
            <a:ext cx="575233" cy="709242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0133A21F-60DE-7946-A0FA-6C4771245D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3724" y="5208387"/>
                <a:ext cx="5010550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2"/>
                    </a:solidFill>
                  </a:rPr>
                  <a:t>What we don’t know: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num>
                      <m:den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N" sz="24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N" sz="2400" dirty="0">
                    <a:solidFill>
                      <a:schemeClr val="accent2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0133A21F-60DE-7946-A0FA-6C4771245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724" y="5208387"/>
                <a:ext cx="5010550" cy="1068598"/>
              </a:xfrm>
              <a:prstGeom prst="rect">
                <a:avLst/>
              </a:prstGeom>
              <a:blipFill>
                <a:blip r:embed="rId5"/>
                <a:stretch>
                  <a:fillRect l="-20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9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7" grpId="0" animBg="1"/>
      <p:bldP spid="16" grpId="0" animBg="1"/>
      <p:bldP spid="21" grpId="0" animBg="1"/>
      <p:bldP spid="36" grpId="0" animBg="1"/>
      <p:bldP spid="37" grpId="0" animBg="1"/>
      <p:bldP spid="39" grpId="0" animBg="1"/>
      <p:bldP spid="40" grpId="0"/>
      <p:bldP spid="41" grpId="0"/>
      <p:bldP spid="42" grpId="0"/>
      <p:bldP spid="43" grpId="0" animBg="1"/>
      <p:bldP spid="44" grpId="0" animBg="1"/>
      <p:bldP spid="45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SVD Derivative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a:rPr lang="el-G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 is singular value decomposition (</a:t>
                </a:r>
                <a14:m>
                  <m:oMath xmlns:m="http://schemas.openxmlformats.org/officeDocument/2006/math">
                    <m:r>
                      <a:rPr lang="el-GR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), we can do: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0033E09-5334-EF4F-81ED-7437816571A8}"/>
                  </a:ext>
                </a:extLst>
              </p:cNvPr>
              <p:cNvSpPr/>
              <p:nvPr/>
            </p:nvSpPr>
            <p:spPr>
              <a:xfrm>
                <a:off x="2749200" y="2091556"/>
                <a:ext cx="5964518" cy="796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𝐔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𝚲</m:t>
                                  </m:r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box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l-GR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𝚲</m:t>
                                      </m:r>
                                    </m:num>
                                    <m:den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𝐅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𝑘𝑙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box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  <m:r>
                            <a:rPr lang="el-GR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0033E09-5334-EF4F-81ED-743781657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200" y="2091556"/>
                <a:ext cx="5964518" cy="796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6890438-2E38-0D49-9CDD-00DDADFB87AC}"/>
                  </a:ext>
                </a:extLst>
              </p:cNvPr>
              <p:cNvSpPr/>
              <p:nvPr/>
            </p:nvSpPr>
            <p:spPr>
              <a:xfrm>
                <a:off x="2761075" y="3029299"/>
                <a:ext cx="5202193" cy="796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box>
                            <m:box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𝐔</m:t>
                                  </m:r>
                                </m:num>
                                <m:den>
                                  <m:r>
                                    <a:rPr lang="en-US" sz="200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d>
                      <m:r>
                        <a:rPr lang="el-G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l-G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d>
                        <m:dPr>
                          <m:ctrlPr>
                            <a:rPr lang="el-GR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6890438-2E38-0D49-9CDD-00DDADFB8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75" y="3029299"/>
                <a:ext cx="5202193" cy="7964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E6EA58-4902-A546-82F8-D03B3A83C5BD}"/>
                  </a:ext>
                </a:extLst>
              </p:cNvPr>
              <p:cNvSpPr/>
              <p:nvPr/>
            </p:nvSpPr>
            <p:spPr>
              <a:xfrm>
                <a:off x="2832423" y="3967042"/>
                <a:ext cx="3301994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l-G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l-G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0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E6EA58-4902-A546-82F8-D03B3A83C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423" y="3967042"/>
                <a:ext cx="3301994" cy="729559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Skew-Symmetric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742" y="873742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Matrix </a:t>
                </a:r>
                <a14:m>
                  <m:oMath xmlns:m="http://schemas.openxmlformats.org/officeDocument/2006/math">
                    <m:r>
                      <a:rPr lang="en-US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is skew-symmetric (or anti-symmetric), if </a:t>
                </a:r>
                <a14:m>
                  <m:oMath xmlns:m="http://schemas.openxmlformats.org/officeDocument/2006/math">
                    <m:r>
                      <a:rPr lang="en-US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N" sz="2400" dirty="0"/>
                  <a:t>: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2" y="873742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3FE4B8-852D-C84B-B4C2-65CF75DEF2C0}"/>
                  </a:ext>
                </a:extLst>
              </p:cNvPr>
              <p:cNvSpPr/>
              <p:nvPr/>
            </p:nvSpPr>
            <p:spPr>
              <a:xfrm>
                <a:off x="4533006" y="1589331"/>
                <a:ext cx="2273506" cy="912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3FE4B8-852D-C84B-B4C2-65CF75DEF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006" y="1589331"/>
                <a:ext cx="2273506" cy="912494"/>
              </a:xfrm>
              <a:prstGeom prst="rect">
                <a:avLst/>
              </a:prstGeom>
              <a:blipFill>
                <a:blip r:embed="rId3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7BAEFDC-2D0A-584E-80AF-46327DBBB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955484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/>
                  <a:t> is orthogonal, we have:</a:t>
                </a:r>
                <a:endParaRPr lang="en-CN" sz="2400" dirty="0"/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7BAEFDC-2D0A-584E-80AF-46327DBBB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55484"/>
                <a:ext cx="10839785" cy="1068598"/>
              </a:xfrm>
              <a:prstGeom prst="rect">
                <a:avLst/>
              </a:prstGeom>
              <a:blipFill>
                <a:blip r:embed="rId4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2BB2E2-D734-B340-BF1E-54DEC829263B}"/>
                  </a:ext>
                </a:extLst>
              </p:cNvPr>
              <p:cNvSpPr/>
              <p:nvPr/>
            </p:nvSpPr>
            <p:spPr>
              <a:xfrm>
                <a:off x="2778368" y="4677294"/>
                <a:ext cx="1588384" cy="7682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2BB2E2-D734-B340-BF1E-54DEC8292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68" y="4677294"/>
                <a:ext cx="1588384" cy="768287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989E96-F166-BC4B-AF71-4A06E7AA5257}"/>
                  </a:ext>
                </a:extLst>
              </p:cNvPr>
              <p:cNvSpPr/>
              <p:nvPr/>
            </p:nvSpPr>
            <p:spPr>
              <a:xfrm>
                <a:off x="4256721" y="4677293"/>
                <a:ext cx="2336665" cy="7682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989E96-F166-BC4B-AF71-4A06E7AA5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721" y="4677293"/>
                <a:ext cx="2336665" cy="768287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750DF3-6C9E-6B47-B8A2-26B584CDB9E8}"/>
                  </a:ext>
                </a:extLst>
              </p:cNvPr>
              <p:cNvSpPr/>
              <p:nvPr/>
            </p:nvSpPr>
            <p:spPr>
              <a:xfrm>
                <a:off x="6445828" y="4652638"/>
                <a:ext cx="2912977" cy="817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𝐔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𝐔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750DF3-6C9E-6B47-B8A2-26B584CDB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28" y="4652638"/>
                <a:ext cx="2912977" cy="817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7578317-B2D6-9142-A45F-9D41DB337664}"/>
                  </a:ext>
                </a:extLst>
              </p:cNvPr>
              <p:cNvSpPr/>
              <p:nvPr/>
            </p:nvSpPr>
            <p:spPr>
              <a:xfrm>
                <a:off x="838200" y="5591744"/>
                <a:ext cx="7644721" cy="726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Therefore,</a:t>
                </a:r>
                <a:r>
                  <a:rPr lang="en-US" sz="2400" b="1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sz="24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box>
                      <m:boxPr>
                        <m:ctrlP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𝐔</m:t>
                            </m:r>
                          </m:num>
                          <m:den>
                            <m:r>
                              <a:rPr lang="en-US" sz="24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</m:sSub>
                          </m:den>
                        </m:f>
                      </m:e>
                    </m:box>
                  </m:oMath>
                </a14:m>
                <a:r>
                  <a:rPr lang="en-CN" sz="2400" dirty="0"/>
                  <a:t> </a:t>
                </a:r>
                <a:r>
                  <a:rPr lang="en-CN" sz="2400" dirty="0">
                    <a:latin typeface="+mj-lt"/>
                  </a:rPr>
                  <a:t>is skew-symmetric. So is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1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N" sz="2400" dirty="0">
                    <a:latin typeface="+mj-lt"/>
                  </a:rPr>
                  <a:t>.</a:t>
                </a:r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7578317-B2D6-9142-A45F-9D41DB337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91744"/>
                <a:ext cx="7644721" cy="726481"/>
              </a:xfrm>
              <a:prstGeom prst="rect">
                <a:avLst/>
              </a:prstGeom>
              <a:blipFill>
                <a:blip r:embed="rId8"/>
                <a:stretch>
                  <a:fillRect l="-1327"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200B143D-B18B-AE4D-81A8-DFD35BDA93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742" y="2205671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2400" dirty="0"/>
                  <a:t> is diagonal, then:</a:t>
                </a:r>
                <a:endParaRPr lang="en-CN" sz="2400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200B143D-B18B-AE4D-81A8-DFD35BDA9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2" y="2205671"/>
                <a:ext cx="10839785" cy="1068598"/>
              </a:xfrm>
              <a:prstGeom prst="rect">
                <a:avLst/>
              </a:prstGeom>
              <a:blipFill>
                <a:blip r:embed="rId9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7D6E69-209A-FE45-8532-8F7EC42D4721}"/>
                  </a:ext>
                </a:extLst>
              </p:cNvPr>
              <p:cNvSpPr/>
              <p:nvPr/>
            </p:nvSpPr>
            <p:spPr>
              <a:xfrm>
                <a:off x="774722" y="2983205"/>
                <a:ext cx="5147178" cy="966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7D6E69-209A-FE45-8532-8F7EC42D4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2" y="2983205"/>
                <a:ext cx="5147178" cy="966290"/>
              </a:xfrm>
              <a:prstGeom prst="rect">
                <a:avLst/>
              </a:prstGeom>
              <a:blipFill>
                <a:blip r:embed="rId10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D12C5A-D88D-E34D-B056-30D77139AF48}"/>
                  </a:ext>
                </a:extLst>
              </p:cNvPr>
              <p:cNvSpPr/>
              <p:nvPr/>
            </p:nvSpPr>
            <p:spPr>
              <a:xfrm>
                <a:off x="6380368" y="3019279"/>
                <a:ext cx="5147178" cy="966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D12C5A-D88D-E34D-B056-30D77139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368" y="3019279"/>
                <a:ext cx="5147178" cy="966290"/>
              </a:xfrm>
              <a:prstGeom prst="rect">
                <a:avLst/>
              </a:prstGeom>
              <a:blipFill>
                <a:blip r:embed="rId11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9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1" grpId="0"/>
      <p:bldP spid="12" grpId="0"/>
      <p:bldP spid="6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SVD Derivative (cont.)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a:rPr lang="el-G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 is singular value decomposition (</a:t>
                </a:r>
                <a14:m>
                  <m:oMath xmlns:m="http://schemas.openxmlformats.org/officeDocument/2006/math">
                    <m:r>
                      <a:rPr lang="el-GR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), we can do: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E6EA58-4902-A546-82F8-D03B3A83C5BD}"/>
                  </a:ext>
                </a:extLst>
              </p:cNvPr>
              <p:cNvSpPr/>
              <p:nvPr/>
            </p:nvSpPr>
            <p:spPr>
              <a:xfrm>
                <a:off x="4445003" y="1841359"/>
                <a:ext cx="3301994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l-G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l-GR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0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E6EA58-4902-A546-82F8-D03B3A83C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3" y="1841359"/>
                <a:ext cx="3301994" cy="729559"/>
              </a:xfrm>
              <a:prstGeom prst="rect">
                <a:avLst/>
              </a:prstGeom>
              <a:blipFill>
                <a:blip r:embed="rId3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7BCC390-2275-B744-894D-87AEC39C8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974" y="3298973"/>
                <a:ext cx="11463468" cy="19762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𝐅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𝐅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𝑘𝑙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𝐅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𝑘𝑙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𝐅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𝑘𝑙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7BCC390-2275-B744-894D-87AEC39C8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4" y="3298973"/>
                <a:ext cx="11463468" cy="1976219"/>
              </a:xfrm>
              <a:prstGeom prst="rect">
                <a:avLst/>
              </a:prstGeom>
              <a:blipFill>
                <a:blip r:embed="rId4"/>
                <a:stretch>
                  <a:fillRect t="-31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7E16E390-398B-2647-9E4B-396789572FE4}"/>
              </a:ext>
            </a:extLst>
          </p:cNvPr>
          <p:cNvSpPr txBox="1">
            <a:spLocks/>
          </p:cNvSpPr>
          <p:nvPr/>
        </p:nvSpPr>
        <p:spPr>
          <a:xfrm>
            <a:off x="811657" y="2513296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After expansion, we get: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7834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40641</TotalTime>
  <Words>1487</Words>
  <Application>Microsoft Macintosh PowerPoint</Application>
  <PresentationFormat>Widescreen</PresentationFormat>
  <Paragraphs>285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GAMES103: Intro to Physics-Based Animation</vt:lpstr>
      <vt:lpstr>Last Time…</vt:lpstr>
      <vt:lpstr>Topics for the Day</vt:lpstr>
      <vt:lpstr>Hessian of Elastic Energy</vt:lpstr>
      <vt:lpstr>Recall that…</vt:lpstr>
      <vt:lpstr>Energy Hessian</vt:lpstr>
      <vt:lpstr>SVD Derivative</vt:lpstr>
      <vt:lpstr>Skew-Symmetric Matrix</vt:lpstr>
      <vt:lpstr>SVD Derivative (cont.)</vt:lpstr>
      <vt:lpstr>SVD Derivative (cont.)</vt:lpstr>
      <vt:lpstr>A Quick Summary</vt:lpstr>
      <vt:lpstr>After-Class Reading</vt:lpstr>
      <vt:lpstr>Implicit Integration</vt:lpstr>
      <vt:lpstr>Implicit Integration</vt:lpstr>
      <vt:lpstr>Newton-Raphson Method</vt:lpstr>
      <vt:lpstr>Newton-Raphson Method</vt:lpstr>
      <vt:lpstr>Simulation by Newton’s Method</vt:lpstr>
      <vt:lpstr>Nonlinear Optimization</vt:lpstr>
      <vt:lpstr>Gradient Descent</vt:lpstr>
      <vt:lpstr>Line Search Methods</vt:lpstr>
      <vt:lpstr>Descent Directions</vt:lpstr>
      <vt:lpstr>Descent Methods</vt:lpstr>
      <vt:lpstr>Descent Methods</vt:lpstr>
      <vt:lpstr>Descent Methods</vt:lpstr>
      <vt:lpstr>Descent Methods</vt:lpstr>
      <vt:lpstr>Comparisons</vt:lpstr>
      <vt:lpstr>After-Class Reading</vt:lpstr>
      <vt:lpstr>A Summary For the 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Microsoft Office User</cp:lastModifiedBy>
  <cp:revision>328</cp:revision>
  <dcterms:created xsi:type="dcterms:W3CDTF">2021-10-05T05:44:54Z</dcterms:created>
  <dcterms:modified xsi:type="dcterms:W3CDTF">2021-12-20T09:58:31Z</dcterms:modified>
</cp:coreProperties>
</file>